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notesMasterIdLst>
    <p:notesMasterId r:id="rId18"/>
  </p:notesMasterIdLst>
  <p:handoutMasterIdLst>
    <p:handoutMasterId r:id="rId19"/>
  </p:handoutMasterIdLst>
  <p:sldIdLst>
    <p:sldId id="277" r:id="rId2"/>
    <p:sldId id="293" r:id="rId3"/>
    <p:sldId id="294" r:id="rId4"/>
    <p:sldId id="264" r:id="rId5"/>
    <p:sldId id="278" r:id="rId6"/>
    <p:sldId id="295" r:id="rId7"/>
    <p:sldId id="279" r:id="rId8"/>
    <p:sldId id="296" r:id="rId9"/>
    <p:sldId id="299" r:id="rId10"/>
    <p:sldId id="300" r:id="rId11"/>
    <p:sldId id="301" r:id="rId12"/>
    <p:sldId id="280" r:id="rId13"/>
    <p:sldId id="286" r:id="rId14"/>
    <p:sldId id="290" r:id="rId15"/>
    <p:sldId id="289" r:id="rId16"/>
    <p:sldId id="292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15"/>
  </p:normalViewPr>
  <p:slideViewPr>
    <p:cSldViewPr>
      <p:cViewPr varScale="1">
        <p:scale>
          <a:sx n="68" d="100"/>
          <a:sy n="68" d="100"/>
        </p:scale>
        <p:origin x="17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190282-B952-4CF9-8ADD-D6A8140F0C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F4883-68DC-4C08-9D7D-EF24583821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204DF5-F879-4905-A807-171C9F982AED}" type="datetimeFigureOut">
              <a:rPr lang="en-US" altLang="en-US"/>
              <a:pPr/>
              <a:t>10/2/2017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7ABF1-BD98-4DA9-97C4-989B35DA66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3EA69-0B6B-4FDB-8C89-BA088DFE40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C4CE355-D864-4C94-8997-A39CE58434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5E9AFE-6BF3-4D1F-9327-8F5176957E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739F8-91C5-424B-827B-67CF284AC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438DC4E-94FF-4EEB-AB3E-0A208E898C4C}" type="datetimeFigureOut">
              <a:rPr lang="en-US" altLang="en-US"/>
              <a:pPr/>
              <a:t>10/2/2017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1D2E42C-D766-473E-AD5D-14D8586A90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BFAA96-E396-49E8-A634-CE279E103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5B20D-BD7F-4B93-8252-BB10E4663C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27821-9EDE-4F07-9E3C-EED531BEC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0B66DD7-FF86-4310-8C1A-2854F61F98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otes Placeholder">
            <a:extLst>
              <a:ext uri="{FF2B5EF4-FFF2-40B4-BE49-F238E27FC236}">
                <a16:creationId xmlns:a16="http://schemas.microsoft.com/office/drawing/2014/main" id="{8C507338-FEFB-452E-BAFC-A00F02E2F7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3AD6CC4E-3DC0-49A5-A906-12075AA8ED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2FC63D-0402-4375-ABD2-EC6160E7C90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2529" name="Text Box 1">
            <a:extLst>
              <a:ext uri="{FF2B5EF4-FFF2-40B4-BE49-F238E27FC236}">
                <a16:creationId xmlns:a16="http://schemas.microsoft.com/office/drawing/2014/main" id="{659F938A-6989-4D2E-9945-A0507DDF8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3EEA638C-7C8F-4AC2-A88C-767AA64CB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1B80BF3B-94B9-4634-893D-CAE81EF82D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83E65DCC-B3C7-42F0-8042-8D6C377218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A40A07AA-9382-45D7-9EBE-70EDC7A1F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EA0FD9-0549-4C26-B564-32394539C30A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8DE6470D-F1B0-4E59-A8D2-C4FD0D0987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0F1FB67A-1CFF-4DF8-808B-B3B6D41715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12128F0D-48DD-456D-8760-A39990331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25C374-90BB-4988-A570-D0651B8D69F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4820" name="Date Placeholder 4">
            <a:extLst>
              <a:ext uri="{FF2B5EF4-FFF2-40B4-BE49-F238E27FC236}">
                <a16:creationId xmlns:a16="http://schemas.microsoft.com/office/drawing/2014/main" id="{824CA58C-5733-447A-AB58-7AB7242B5B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9/28/2016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E2DBCA"/>
            </a:gs>
            <a:gs pos="77000">
              <a:srgbClr val="CAC3B1"/>
            </a:gs>
            <a:gs pos="100000">
              <a:srgbClr val="C1BB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C2A280-26C5-4071-9E9B-C965652A9C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67A15-B011-4BE8-83D4-647AB30FEF22}"/>
              </a:ext>
            </a:extLst>
          </p:cNvPr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680AC-ADD6-43D9-AF4A-3153811D69D7}"/>
              </a:ext>
            </a:extLst>
          </p:cNvPr>
          <p:cNvSpPr/>
          <p:nvPr/>
        </p:nvSpPr>
        <p:spPr>
          <a:xfrm>
            <a:off x="1087438" y="1385888"/>
            <a:ext cx="6969125" cy="40862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A99BC5-D469-4191-9965-0CA32B27832D}"/>
              </a:ext>
            </a:extLst>
          </p:cNvPr>
          <p:cNvSpPr/>
          <p:nvPr/>
        </p:nvSpPr>
        <p:spPr>
          <a:xfrm>
            <a:off x="3794125" y="1268413"/>
            <a:ext cx="1555750" cy="639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885BA50E-8B55-40FE-BBEA-2473511C309D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268413"/>
            <a:ext cx="1371600" cy="547687"/>
            <a:chOff x="5318306" y="1386268"/>
            <a:chExt cx="1567331" cy="6452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86E5A3E-3E88-4744-BE52-4DD7516575B2}"/>
                </a:ext>
              </a:extLst>
            </p:cNvPr>
            <p:cNvCxnSpPr/>
            <p:nvPr/>
          </p:nvCxnSpPr>
          <p:spPr>
            <a:xfrm>
              <a:off x="5318306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B710086-E0ED-4199-B73D-0B0505CA89AB}"/>
                </a:ext>
              </a:extLst>
            </p:cNvPr>
            <p:cNvCxnSpPr/>
            <p:nvPr/>
          </p:nvCxnSpPr>
          <p:spPr>
            <a:xfrm>
              <a:off x="6885637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CAEAC25-7B94-4C09-8339-9287323DEF51}"/>
                </a:ext>
              </a:extLst>
            </p:cNvPr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19">
            <a:extLst>
              <a:ext uri="{FF2B5EF4-FFF2-40B4-BE49-F238E27FC236}">
                <a16:creationId xmlns:a16="http://schemas.microsoft.com/office/drawing/2014/main" id="{EA416D3B-66A7-4263-A286-0E01637A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32238" y="1327150"/>
            <a:ext cx="1279525" cy="457200"/>
          </a:xfrm>
        </p:spPr>
        <p:txBody>
          <a:bodyPr/>
          <a:lstStyle>
            <a:lvl1pPr algn="ct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8F5C56E9-730A-4C6D-B336-A3BBE3C75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4900" y="5211763"/>
            <a:ext cx="4429125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14" name="Slide Number Placeholder 21">
            <a:extLst>
              <a:ext uri="{FF2B5EF4-FFF2-40B4-BE49-F238E27FC236}">
                <a16:creationId xmlns:a16="http://schemas.microsoft.com/office/drawing/2014/main" id="{77674BB2-13AC-4BAD-9719-66F5A961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4775" y="5211763"/>
            <a:ext cx="1584325" cy="228600"/>
          </a:xfrm>
        </p:spPr>
        <p:txBody>
          <a:bodyPr/>
          <a:lstStyle>
            <a:lvl1pPr>
              <a:defRPr/>
            </a:lvl1pPr>
          </a:lstStyle>
          <a:p>
            <a:fld id="{88C92684-572F-4C25-9388-D9E0592FA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954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BB938-A598-4A3F-9291-EAC19E57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E1DE8-6457-4966-A3D2-85CF212BA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CBF8E-FF8D-4355-8C71-93B07E8D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6FF08-F7F9-4971-ADA5-28D1EB15A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68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AF206-BD3B-4E4A-8423-01FE23F6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16AFA-9647-46A7-BB31-B278C12D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74DF8-E21F-4CB7-A08D-A0DEF117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7E364-4804-4AE9-98AB-C29BE149FB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112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DE43113-8088-4334-A8E1-8B13476E4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rout2_powerpoint.jpg">
            <a:extLst>
              <a:ext uri="{FF2B5EF4-FFF2-40B4-BE49-F238E27FC236}">
                <a16:creationId xmlns:a16="http://schemas.microsoft.com/office/drawing/2014/main" id="{F8D9C9DC-78EA-4DD3-A587-2687D76E25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0546ED-CC8F-47E4-ACAE-BB790E015A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0305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6A4F113-9DCA-48AA-81E1-6FF1E3687A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69900"/>
            <a:ext cx="16160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3124200"/>
            <a:ext cx="2590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7200" y="3733800"/>
            <a:ext cx="2590800" cy="284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555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14DEF-AEEE-4A1A-9F34-26DCF9DA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25594-2AA2-484E-BEC8-5D9356F0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D4A35-7082-41F2-B765-08B48D77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E276E41F-3137-4F22-842F-2458913BD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62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A22B4-9F6E-49D1-B3D2-829E4A35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2C9FC-80DD-479F-9842-5AE44D88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A743B-795E-4A1F-99CB-AF60EB84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2E33B-5A24-47FC-8428-41C505841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42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0">
              <a:srgbClr val="E2DBCA"/>
            </a:gs>
            <a:gs pos="77000">
              <a:srgbClr val="CAC3B1"/>
            </a:gs>
            <a:gs pos="100000">
              <a:srgbClr val="C1BB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0FAF6D-AE5B-4D02-BC8D-B9C7DF48B5C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24E1E-9F37-4B26-B370-F569EC5F8A6D}"/>
              </a:ext>
            </a:extLst>
          </p:cNvPr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0DD1BA-6691-487C-A06A-4D73B61F043E}"/>
              </a:ext>
            </a:extLst>
          </p:cNvPr>
          <p:cNvSpPr/>
          <p:nvPr/>
        </p:nvSpPr>
        <p:spPr>
          <a:xfrm>
            <a:off x="1087438" y="1385888"/>
            <a:ext cx="6969125" cy="40862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A52BF-AAFB-46AF-A5B3-7BD601256243}"/>
              </a:ext>
            </a:extLst>
          </p:cNvPr>
          <p:cNvSpPr/>
          <p:nvPr/>
        </p:nvSpPr>
        <p:spPr>
          <a:xfrm>
            <a:off x="3794125" y="1268413"/>
            <a:ext cx="1555750" cy="639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7AF03E23-DF66-4BD7-A7FC-7A3847C0138A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268413"/>
            <a:ext cx="1371600" cy="547687"/>
            <a:chOff x="5318306" y="1386268"/>
            <a:chExt cx="1567331" cy="6452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1DADD26-BD9B-47AB-87AB-80A1763C6B8B}"/>
                </a:ext>
              </a:extLst>
            </p:cNvPr>
            <p:cNvCxnSpPr/>
            <p:nvPr/>
          </p:nvCxnSpPr>
          <p:spPr>
            <a:xfrm>
              <a:off x="5318306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2C7A5D1-23DF-4868-B333-DDB47A5F40B8}"/>
                </a:ext>
              </a:extLst>
            </p:cNvPr>
            <p:cNvCxnSpPr/>
            <p:nvPr/>
          </p:nvCxnSpPr>
          <p:spPr>
            <a:xfrm>
              <a:off x="6885637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7BE0E1-F237-4D0F-AEF5-BBA25575A6BA}"/>
                </a:ext>
              </a:extLst>
            </p:cNvPr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4C3D80-7342-4F33-93E2-D5D229955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32238" y="1325563"/>
            <a:ext cx="1279525" cy="457200"/>
          </a:xfrm>
        </p:spPr>
        <p:txBody>
          <a:bodyPr/>
          <a:lstStyle>
            <a:lvl1pPr algn="ct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5B8EE99-67B6-428B-A025-86FF4C6D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4900" y="5211763"/>
            <a:ext cx="4430713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5EA9163-49A8-430A-B216-DC60BA0B1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3188" y="5211763"/>
            <a:ext cx="1584325" cy="228600"/>
          </a:xfrm>
        </p:spPr>
        <p:txBody>
          <a:bodyPr/>
          <a:lstStyle>
            <a:lvl1pPr>
              <a:defRPr/>
            </a:lvl1pPr>
          </a:lstStyle>
          <a:p>
            <a:fld id="{A714000F-10E4-4B54-B878-8BFBDBB51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273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EE8069-C2EB-48FA-BD02-7AE50D59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0C8EB1-6700-4B6F-BD7C-7934C80C5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238A67-4A85-46C2-961D-60D435D7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21B7-914E-4535-80D9-FEC05CB89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349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7A2DD-21E4-4E4D-873C-FAE81FBDE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CF4AB5-EB3A-41D9-BB14-019E47EA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3E0BFA-12CD-4D56-A2DB-087906C5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2DA8D-D3C7-4C9C-A14C-46580DE09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25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EEE2B6D-D017-43DD-9FD5-E84D6B21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4A91948-9A8E-44EB-8DE6-B81700537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C07CA-83CF-4BAC-934B-74510AA0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8C2B2-8D92-4E41-8A31-9A98427CD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40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0DB44E-61B1-4A99-9EBF-889386E6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185197-DFBC-4CDC-BB8A-4B6B9356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EA921A-0279-44F8-AE98-4FD29BF8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3EE7E-3967-499A-9517-48A9ACA14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57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6DCD2B-391F-4CA2-9590-B5C291516800}"/>
              </a:ext>
            </a:extLst>
          </p:cNvPr>
          <p:cNvSpPr/>
          <p:nvPr/>
        </p:nvSpPr>
        <p:spPr>
          <a:xfrm>
            <a:off x="184150" y="173038"/>
            <a:ext cx="6399213" cy="6511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F7313-A0BA-4B0A-94A7-6E0745A2E9C1}"/>
              </a:ext>
            </a:extLst>
          </p:cNvPr>
          <p:cNvSpPr/>
          <p:nvPr/>
        </p:nvSpPr>
        <p:spPr>
          <a:xfrm>
            <a:off x="6765925" y="173038"/>
            <a:ext cx="2193925" cy="651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03AA6-AC7F-4271-B183-C54E6DD41507}"/>
              </a:ext>
            </a:extLst>
          </p:cNvPr>
          <p:cNvSpPr/>
          <p:nvPr/>
        </p:nvSpPr>
        <p:spPr>
          <a:xfrm>
            <a:off x="6867525" y="274638"/>
            <a:ext cx="1989138" cy="6308725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FB0F903-6B66-4283-8817-58D44CF9E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4826CEE-47CC-43BB-A09A-A6C3D1E8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altLang="en-US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E6E6D8D-732A-40EE-9D9C-472254274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4625" y="6310313"/>
            <a:ext cx="109855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3232FC-27A5-4E34-9D95-369CAEC5AC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06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533615-E926-4EFB-AC6E-5DEA3940ACC3}"/>
              </a:ext>
            </a:extLst>
          </p:cNvPr>
          <p:cNvSpPr/>
          <p:nvPr/>
        </p:nvSpPr>
        <p:spPr>
          <a:xfrm>
            <a:off x="6765925" y="173038"/>
            <a:ext cx="2193925" cy="651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371510-2D55-42C3-9BCC-6B2037A6DD97}"/>
              </a:ext>
            </a:extLst>
          </p:cNvPr>
          <p:cNvSpPr/>
          <p:nvPr/>
        </p:nvSpPr>
        <p:spPr>
          <a:xfrm>
            <a:off x="6867525" y="274638"/>
            <a:ext cx="1989138" cy="6308725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D8B30F6-3D3C-47C0-9E08-4F8EF75CA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9A99471-12D0-4F77-BFD2-043D2B68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AA2EF71-99F0-4492-B692-0F04181D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7800" y="6308725"/>
            <a:ext cx="1096963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593C1E-C19F-405B-8E1B-9A53A7E26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67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679D7D-6C90-4F3C-89DA-50D9815308A5}"/>
              </a:ext>
            </a:extLst>
          </p:cNvPr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85B010D5-C5EE-46BB-8B43-79120F7DE7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31838" y="642938"/>
            <a:ext cx="76803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7958A675-65A3-4E27-A73B-0585BF8A72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1838" y="2103438"/>
            <a:ext cx="7680325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73190-BEB2-4C78-B65B-812BCD3B1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950" y="6308725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40404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8979-C138-49F4-90F0-C6F6253D7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7150" y="6308725"/>
            <a:ext cx="3949700" cy="2746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40404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03394-AEA9-4FD7-A179-FFCDA2902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23200" y="6308725"/>
            <a:ext cx="1096963" cy="2746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404040"/>
                </a:solidFill>
              </a:defRPr>
            </a:lvl1pPr>
          </a:lstStyle>
          <a:p>
            <a:fld id="{7AB677A5-1493-4E7F-BA90-F0559C5BA0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45" r:id="rId2"/>
    <p:sldLayoutId id="2147483953" r:id="rId3"/>
    <p:sldLayoutId id="2147483946" r:id="rId4"/>
    <p:sldLayoutId id="2147483947" r:id="rId5"/>
    <p:sldLayoutId id="2147483948" r:id="rId6"/>
    <p:sldLayoutId id="2147483949" r:id="rId7"/>
    <p:sldLayoutId id="2147483954" r:id="rId8"/>
    <p:sldLayoutId id="2147483955" r:id="rId9"/>
    <p:sldLayoutId id="2147483950" r:id="rId10"/>
    <p:sldLayoutId id="2147483951" r:id="rId11"/>
    <p:sldLayoutId id="2147483956" r:id="rId12"/>
    <p:sldLayoutId id="2147483957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262626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charset="0"/>
        </a:defRPr>
      </a:lvl9pPr>
    </p:titleStyle>
    <p:bodyStyle>
      <a:lvl1pPr marL="182563" indent="-182563" algn="l" rtl="0" eaLnBrk="0" fontAlgn="base" hangingPunct="0">
        <a:spcBef>
          <a:spcPts val="9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203683-66D2-46A8-B55C-384C2FBEE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200400"/>
            <a:ext cx="2743200" cy="1295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000" dirty="0"/>
              <a:t>2017 American Waters Resource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000" dirty="0"/>
              <a:t>Association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2000" dirty="0"/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000" dirty="0"/>
              <a:t>Seattle</a:t>
            </a:r>
          </a:p>
        </p:txBody>
      </p:sp>
      <p:sp>
        <p:nvSpPr>
          <p:cNvPr id="17410" name="Text Placeholder 2">
            <a:extLst>
              <a:ext uri="{FF2B5EF4-FFF2-40B4-BE49-F238E27FC236}">
                <a16:creationId xmlns:a16="http://schemas.microsoft.com/office/drawing/2014/main" id="{0970EC19-F5BE-4245-8FE7-B0037D83EE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334000"/>
            <a:ext cx="2590800" cy="838200"/>
          </a:xfrm>
        </p:spPr>
        <p:txBody>
          <a:bodyPr/>
          <a:lstStyle/>
          <a:p>
            <a:pPr eaLnBrk="1" hangingPunct="1"/>
            <a:r>
              <a:rPr lang="en-US" altLang="en-US" sz="2000"/>
              <a:t>Lisa Pelly </a:t>
            </a:r>
          </a:p>
          <a:p>
            <a:pPr eaLnBrk="1" hangingPunct="1"/>
            <a:r>
              <a:rPr lang="en-US" altLang="en-US" sz="2000"/>
              <a:t>Trout Unlimited</a:t>
            </a:r>
          </a:p>
          <a:p>
            <a:pPr eaLnBrk="1" hangingPunct="1"/>
            <a:endParaRPr lang="en-US" altLang="en-US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2">
            <a:extLst>
              <a:ext uri="{FF2B5EF4-FFF2-40B4-BE49-F238E27FC236}">
                <a16:creationId xmlns:a16="http://schemas.microsoft.com/office/drawing/2014/main" id="{55E5A1D4-EF7D-4D3E-AECF-DCFEA12E8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914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altLang="x-none">
                <a:solidFill>
                  <a:schemeClr val="bg1"/>
                </a:solidFill>
              </a:rPr>
              <a:t>Project goals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A241515-CCC5-4D3A-9857-582359B3FC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8" y="1295400"/>
            <a:ext cx="7680325" cy="4953000"/>
          </a:xfrm>
        </p:spPr>
        <p:txBody>
          <a:bodyPr rtlCol="0">
            <a:normAutofit lnSpcReduction="10000"/>
          </a:bodyPr>
          <a:lstStyle/>
          <a:p>
            <a:pPr marL="1035050" lvl="1" indent="-5778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2000" dirty="0"/>
              <a:t>District goals</a:t>
            </a:r>
          </a:p>
          <a:p>
            <a:pPr marL="1409700" lvl="2" indent="-4953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1800" dirty="0"/>
              <a:t>Create a viable long-term delivery system for members who are irrigating</a:t>
            </a:r>
          </a:p>
          <a:p>
            <a:pPr marL="1409700" lvl="2" indent="-4953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1800" dirty="0"/>
              <a:t>Provide water to maximum number of MVID acres as possible</a:t>
            </a:r>
          </a:p>
          <a:p>
            <a:pPr marL="1409700" lvl="2" indent="-4953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1800" dirty="0"/>
              <a:t>Reduce risk from ESA, aging infrastructure and open canals</a:t>
            </a:r>
          </a:p>
          <a:p>
            <a:pPr marL="1035050" lvl="1" indent="-5778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2000" dirty="0"/>
              <a:t>Twisp goals</a:t>
            </a:r>
          </a:p>
          <a:p>
            <a:pPr marL="1309370" lvl="2" indent="-5778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1800" dirty="0"/>
              <a:t>20 year water supply due to water service contract with Ecology for payment of water acquisition</a:t>
            </a:r>
          </a:p>
          <a:p>
            <a:pPr marL="1035050" lvl="1" indent="-5778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2000" dirty="0"/>
              <a:t>Instream Flow and Fish Benefits</a:t>
            </a:r>
          </a:p>
          <a:p>
            <a:pPr marL="1409700" lvl="2" indent="-4953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1800" dirty="0"/>
              <a:t>Improve ecosystem function (including benefits to habitat, fish passage, water quantity, and summer instream flows) Twisp and </a:t>
            </a:r>
            <a:r>
              <a:rPr lang="en-US" altLang="x-none" sz="1800" dirty="0" err="1"/>
              <a:t>Methow</a:t>
            </a:r>
            <a:r>
              <a:rPr lang="en-US" altLang="x-none" sz="1800" dirty="0"/>
              <a:t> Rivers</a:t>
            </a:r>
          </a:p>
          <a:p>
            <a:pPr marL="1409700" lvl="2" indent="-49530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sz="1800" dirty="0"/>
              <a:t>Eliminate injury, stranding, mortality associated with MVID normal operations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Group 1">
            <a:extLst>
              <a:ext uri="{FF2B5EF4-FFF2-40B4-BE49-F238E27FC236}">
                <a16:creationId xmlns:a16="http://schemas.microsoft.com/office/drawing/2014/main" id="{C2B8CD4F-2348-40DD-B15D-DDF24EC5BFC6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381000"/>
          <a:ext cx="8458200" cy="6248400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238308128"/>
                    </a:ext>
                  </a:extLst>
                </a:gridCol>
                <a:gridCol w="3235325">
                  <a:extLst>
                    <a:ext uri="{9D8B030D-6E8A-4147-A177-3AD203B41FA5}">
                      <a16:colId xmlns:a16="http://schemas.microsoft.com/office/drawing/2014/main" val="3152544439"/>
                    </a:ext>
                  </a:extLst>
                </a:gridCol>
                <a:gridCol w="957263">
                  <a:extLst>
                    <a:ext uri="{9D8B030D-6E8A-4147-A177-3AD203B41FA5}">
                      <a16:colId xmlns:a16="http://schemas.microsoft.com/office/drawing/2014/main" val="3162215248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val="4213102101"/>
                    </a:ext>
                  </a:extLst>
                </a:gridCol>
              </a:tblGrid>
              <a:tr h="325438">
                <a:tc gridSpan="4"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MIFIP ALTERNATIVE COST SUMMARY</a:t>
                      </a:r>
                    </a:p>
                  </a:txBody>
                  <a:tcPr marL="5760" marR="5760" marT="46008" marB="0" anchor="b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771143"/>
                  </a:ext>
                </a:extLst>
              </a:tr>
              <a:tr h="268288">
                <a:tc gridSpan="4"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Existing Alternatives</a:t>
                      </a:r>
                    </a:p>
                  </a:txBody>
                  <a:tcPr marL="5760" marR="5760" marT="40932" marB="0" anchor="b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65141"/>
                  </a:ext>
                </a:extLst>
              </a:tr>
              <a:tr h="355600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</a:t>
                      </a:r>
                    </a:p>
                  </a:txBody>
                  <a:tcPr marL="5760" marR="5760" marT="35856" marB="0" anchor="b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Description</a:t>
                      </a:r>
                    </a:p>
                  </a:txBody>
                  <a:tcPr marL="5760" marR="5760" marT="35856" marB="0" anchor="b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Cost Estimate</a:t>
                      </a:r>
                    </a:p>
                  </a:txBody>
                  <a:tcPr marL="5760" marR="5760" marT="35856" marB="0" anchor="b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Notes/Assumptions</a:t>
                      </a:r>
                    </a:p>
                  </a:txBody>
                  <a:tcPr marL="5760" marR="5760" marT="35856" marB="0" anchor="b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94427"/>
                  </a:ext>
                </a:extLst>
              </a:tr>
              <a:tr h="446088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1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Single river pump station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$8.3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Continuous pipe. NO well conversions or other East side improvements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702079"/>
                  </a:ext>
                </a:extLst>
              </a:tr>
              <a:tr h="446088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2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Single well(s) pump station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$8.5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Continuous pipe. NO well conversions or other East side improvements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045767"/>
                  </a:ext>
                </a:extLst>
              </a:tr>
              <a:tr h="525463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3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Multiple wells/pump stations 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$7.8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Dis-continuous pipe. NO well conversions or other East side improvements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837415"/>
                  </a:ext>
                </a:extLst>
              </a:tr>
              <a:tr h="668338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4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North satellite well/pump system on West Canal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$7.6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Downsized MVID. Well conversions on both East and West. Town assumes E-1, assumes NO Airport satellite system.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07378"/>
                  </a:ext>
                </a:extLst>
              </a:tr>
              <a:tr h="271463">
                <a:tc gridSpan="4"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Expanded Scope Alternatives</a:t>
                      </a:r>
                    </a:p>
                  </a:txBody>
                  <a:tcPr marL="5760" marR="5760" marT="40932" marB="0" anchor="b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930669"/>
                  </a:ext>
                </a:extLst>
              </a:tr>
              <a:tr h="446088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1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Single river pump station + East Canal Wells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$13.5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Town assumes E-1, assumes NO Airport satellite system.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827683"/>
                  </a:ext>
                </a:extLst>
              </a:tr>
              <a:tr h="427038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2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Single well(s) pump station + East Canal Wells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$13.7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Town assumes E-1, assumes NO Airport satellite system.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345833"/>
                  </a:ext>
                </a:extLst>
              </a:tr>
              <a:tr h="446088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3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Multiple wells/pump stations + East Canal Wells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$13.0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Town assumes E-1, assumes NO Airport satellite system.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540226"/>
                  </a:ext>
                </a:extLst>
              </a:tr>
              <a:tr h="425450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4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North satellite well/pump system on West Canal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$7.6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No change-existing alternative 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64256"/>
                  </a:ext>
                </a:extLst>
              </a:tr>
              <a:tr h="635000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Alternative 5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North satellite well/pump system on West Canal. Pressurized pipe on East Canal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$7.9 million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Town assumes E-1, assumes NO Airport satellite system.  Pipe from Mill Hill to Beaver Creek.</a:t>
                      </a:r>
                    </a:p>
                  </a:txBody>
                  <a:tcPr marL="5760" marR="5760" marT="35856" marB="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320609"/>
                  </a:ext>
                </a:extLst>
              </a:tr>
              <a:tr h="341313"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5760" marR="5760" marT="51084" marB="0" anchor="b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5760" marR="5760" marT="51084" marB="0" anchor="b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5760" marR="5760" marT="51084" marB="0" anchor="b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5760" marR="5760" marT="51084" marB="0" anchor="b" horzOverflow="overflow">
                    <a:lnL>
                      <a:noFill/>
                    </a:lnL>
                    <a:lnR>
                      <a:noFill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530390"/>
                  </a:ext>
                </a:extLst>
              </a:tr>
              <a:tr h="220663">
                <a:tc gridSpan="4">
                  <a:txBody>
                    <a:bodyPr/>
                    <a:lstStyle>
                      <a:lvl1pPr defTabSz="457200"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7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 Unicode MS" charset="0"/>
                        </a:rPr>
                        <a:t>Sources - Opinion of Probable Costs, Rice 2/25; Cost Estimate for East Pipe based on previous estimate, Nielsen; Estimate of Probable Cost for Wells , Rice,2/25</a:t>
                      </a:r>
                    </a:p>
                  </a:txBody>
                  <a:tcPr marL="5760" marR="5760" marT="2334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127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>
            <a:extLst>
              <a:ext uri="{FF2B5EF4-FFF2-40B4-BE49-F238E27FC236}">
                <a16:creationId xmlns:a16="http://schemas.microsoft.com/office/drawing/2014/main" id="{8E063A8D-5C1E-49C1-829E-A327D3C8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0" y="1066800"/>
            <a:ext cx="5651500" cy="53752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en-US" sz="2100"/>
              <a:t>Piping east and west canal, well conversions, river diversion removed</a:t>
            </a:r>
          </a:p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en-US" sz="2100"/>
              <a:t>11 cfs (2,854 ac-ft) savings in Twisp River, 2 cfs (360 ac-ft) in Alder Creek, reach benefits in Methow River</a:t>
            </a:r>
          </a:p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en-US" sz="2100"/>
              <a:t>Seasonal transfer of consumptive use to Twisp for year-round municipal use</a:t>
            </a:r>
          </a:p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en-US" sz="2100"/>
              <a:t>OCPI to cover season of use impacts (0.05 cfs)</a:t>
            </a:r>
          </a:p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en-US" sz="2100"/>
              <a:t>Twisp 20-year growth due to </a:t>
            </a:r>
          </a:p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en-US" sz="2100"/>
              <a:t>Right-sizing of MVID</a:t>
            </a:r>
          </a:p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en-US" sz="2100"/>
              <a:t>District waterbank</a:t>
            </a:r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CE060A63-3564-4B54-91EF-F07BB7B37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257300"/>
            <a:ext cx="32559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>
            <a:extLst>
              <a:ext uri="{FF2B5EF4-FFF2-40B4-BE49-F238E27FC236}">
                <a16:creationId xmlns:a16="http://schemas.microsoft.com/office/drawing/2014/main" id="{3EB90FC6-5674-4FC2-9D88-032994DC5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0"/>
            <a:ext cx="8791575" cy="728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bg1"/>
                </a:solidFill>
              </a:rPr>
              <a:t>Project details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98ED-BED8-4642-8AF2-22E65FDB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solidFill>
            <a:schemeClr val="accent2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2800">
                <a:solidFill>
                  <a:schemeClr val="bg1"/>
                </a:solidFill>
                <a:sym typeface="Arial"/>
              </a:rPr>
              <a:t>Enhanced Water Conservation:</a:t>
            </a:r>
            <a:br>
              <a:rPr sz="2800">
                <a:solidFill>
                  <a:schemeClr val="bg1"/>
                </a:solidFill>
                <a:sym typeface="Arial"/>
              </a:rPr>
            </a:br>
            <a:r>
              <a:rPr sz="2800">
                <a:solidFill>
                  <a:schemeClr val="bg1"/>
                </a:solidFill>
                <a:sym typeface="Arial"/>
              </a:rPr>
              <a:t>KRD Tributary Enhancement Project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F25A6A29-5590-4064-9A66-9BB48440F8C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67818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94D57C2A-25DD-4848-8B69-5A1CAE32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304800"/>
            <a:ext cx="3200400" cy="2438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altLang="x-none" sz="2800">
                <a:solidFill>
                  <a:schemeClr val="bg1"/>
                </a:solidFill>
              </a:rPr>
              <a:t>Manastash Creek -Cove Road before/after supplementation</a:t>
            </a:r>
          </a:p>
        </p:txBody>
      </p:sp>
      <p:pic>
        <p:nvPicPr>
          <p:cNvPr id="11" name="Content Placeholder 10" descr="Dscn0855cropped.jpg">
            <a:extLst>
              <a:ext uri="{FF2B5EF4-FFF2-40B4-BE49-F238E27FC236}">
                <a16:creationId xmlns:a16="http://schemas.microsoft.com/office/drawing/2014/main" id="{BD9C4620-CB24-4844-BB63-406A7C398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5232400" cy="3352800"/>
          </a:xfrm>
          <a:ln w="12700">
            <a:solidFill>
              <a:schemeClr val="bg2">
                <a:lumMod val="25000"/>
              </a:schemeClr>
            </a:solidFill>
          </a:ln>
        </p:spPr>
      </p:pic>
      <p:pic>
        <p:nvPicPr>
          <p:cNvPr id="33795" name="Content Placeholder 8" descr="Manastash at Cove upstream 6-12-15 cropped.JPG">
            <a:extLst>
              <a:ext uri="{FF2B5EF4-FFF2-40B4-BE49-F238E27FC236}">
                <a16:creationId xmlns:a16="http://schemas.microsoft.com/office/drawing/2014/main" id="{7B96FC5C-6F9A-41F8-8600-9C994E97C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2895600"/>
            <a:ext cx="5943600" cy="39131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C954-0877-47C6-BE30-D9F397F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175" y="228600"/>
            <a:ext cx="5102225" cy="1371600"/>
          </a:xfrm>
          <a:solidFill>
            <a:schemeClr val="accent2">
              <a:lumMod val="7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>
                <a:solidFill>
                  <a:schemeClr val="bg1"/>
                </a:solidFill>
              </a:rPr>
              <a:t>Big Creek - </a:t>
            </a:r>
            <a:br>
              <a:rPr sz="2800">
                <a:solidFill>
                  <a:schemeClr val="bg1"/>
                </a:solidFill>
              </a:rPr>
            </a:br>
            <a:r>
              <a:rPr sz="2800">
                <a:solidFill>
                  <a:schemeClr val="bg1"/>
                </a:solidFill>
              </a:rPr>
              <a:t>Six CFS delivered through lateral and pipe</a:t>
            </a:r>
          </a:p>
        </p:txBody>
      </p:sp>
      <p:pic>
        <p:nvPicPr>
          <p:cNvPr id="35842" name="Picture 4" descr="Dscn1921crop.jpg">
            <a:extLst>
              <a:ext uri="{FF2B5EF4-FFF2-40B4-BE49-F238E27FC236}">
                <a16:creationId xmlns:a16="http://schemas.microsoft.com/office/drawing/2014/main" id="{5E9B66A8-7F87-4BB2-A3C1-CB78A2297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828800"/>
            <a:ext cx="64674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Content Placeholder 3" descr="Dscn1925crop.jpg">
            <a:extLst>
              <a:ext uri="{FF2B5EF4-FFF2-40B4-BE49-F238E27FC236}">
                <a16:creationId xmlns:a16="http://schemas.microsoft.com/office/drawing/2014/main" id="{BCC764FD-7E05-4FB7-A0F3-3D0AB9632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77788"/>
            <a:ext cx="3721100" cy="5743575"/>
          </a:xfrm>
          <a:ln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extLst>
              <a:ext uri="{FF2B5EF4-FFF2-40B4-BE49-F238E27FC236}">
                <a16:creationId xmlns:a16="http://schemas.microsoft.com/office/drawing/2014/main" id="{B72359EF-30AB-4F23-AE05-4B3B78216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914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altLang="x-none" err="1">
                <a:solidFill>
                  <a:schemeClr val="bg1"/>
                </a:solidFill>
              </a:rPr>
              <a:t>Methow</a:t>
            </a:r>
            <a:r>
              <a:rPr altLang="x-none">
                <a:solidFill>
                  <a:schemeClr val="bg1"/>
                </a:solidFill>
              </a:rPr>
              <a:t> Valley</a:t>
            </a:r>
          </a:p>
        </p:txBody>
      </p:sp>
      <p:pic>
        <p:nvPicPr>
          <p:cNvPr id="18434" name="Picture 5" descr="Image result for wria 48 map">
            <a:extLst>
              <a:ext uri="{FF2B5EF4-FFF2-40B4-BE49-F238E27FC236}">
                <a16:creationId xmlns:a16="http://schemas.microsoft.com/office/drawing/2014/main" id="{1475FAA7-5573-4E24-AF6E-F4C67890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343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AutoShape 7">
            <a:extLst>
              <a:ext uri="{FF2B5EF4-FFF2-40B4-BE49-F238E27FC236}">
                <a16:creationId xmlns:a16="http://schemas.microsoft.com/office/drawing/2014/main" id="{BFF429CA-F4E5-4D7D-B9A6-3F35CD132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228600"/>
            <a:ext cx="8724900" cy="1039813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altLang="x-none">
                <a:solidFill>
                  <a:schemeClr val="bg1"/>
                </a:solidFill>
              </a:rPr>
              <a:t>MVID-Early</a:t>
            </a:r>
            <a:r>
              <a:rPr altLang="x-none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altLang="x-none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19458" name="Rectangle 8">
            <a:extLst>
              <a:ext uri="{FF2B5EF4-FFF2-40B4-BE49-F238E27FC236}">
                <a16:creationId xmlns:a16="http://schemas.microsoft.com/office/drawing/2014/main" id="{1AD94CD2-2D5C-44E1-9F89-85AE706A3F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114800" cy="4572000"/>
          </a:xfrm>
        </p:spPr>
        <p:txBody>
          <a:bodyPr/>
          <a:lstStyle/>
          <a:p>
            <a:r>
              <a:rPr lang="en-US" altLang="en-US"/>
              <a:t>Open irrigation canals since early in the 20th century</a:t>
            </a:r>
          </a:p>
          <a:p>
            <a:pPr>
              <a:lnSpc>
                <a:spcPct val="80000"/>
              </a:lnSpc>
            </a:pPr>
            <a:r>
              <a:rPr lang="en-US" altLang="en-US"/>
              <a:t>MVID’s system included diversions from the Twisp and Methow rivers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Primarily flood irrigation during the district’s early years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Historical water right claims issued were 500 cfs from Twisp River, 150 cfs from the Methow River and a water right from Alder Creek for 2 cfs</a:t>
            </a:r>
          </a:p>
          <a:p>
            <a:pPr>
              <a:lnSpc>
                <a:spcPct val="80000"/>
              </a:lnSpc>
            </a:pPr>
            <a:r>
              <a:rPr lang="en-US" altLang="en-US"/>
              <a:t>Inefficient delivery, and becoming more so with age.  Water often did not reach the lower ends of the canals</a:t>
            </a:r>
          </a:p>
          <a:p>
            <a:pPr>
              <a:lnSpc>
                <a:spcPct val="80000"/>
              </a:lnSpc>
            </a:pPr>
            <a:endParaRPr lang="en-US" altLang="en-US"/>
          </a:p>
          <a:p>
            <a:endParaRPr lang="en-US" altLang="en-US" sz="2000"/>
          </a:p>
        </p:txBody>
      </p:sp>
      <p:sp>
        <p:nvSpPr>
          <p:cNvPr id="19459" name="Rectangle 9">
            <a:extLst>
              <a:ext uri="{FF2B5EF4-FFF2-40B4-BE49-F238E27FC236}">
                <a16:creationId xmlns:a16="http://schemas.microsoft.com/office/drawing/2014/main" id="{217FDC7C-428F-4532-98D8-774EEC3BA40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756150" y="2362200"/>
            <a:ext cx="3775075" cy="3724275"/>
          </a:xfrm>
        </p:spPr>
        <p:txBody>
          <a:bodyPr/>
          <a:lstStyle/>
          <a:p>
            <a:endParaRPr lang="en-US" altLang="en-US" sz="200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543C7690-8507-460F-96E1-514A2843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3886200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4">
            <a:extLst>
              <a:ext uri="{FF2B5EF4-FFF2-40B4-BE49-F238E27FC236}">
                <a16:creationId xmlns:a16="http://schemas.microsoft.com/office/drawing/2014/main" id="{A8EA452C-06E1-44A5-85CF-2D0B5398E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95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altLang="x-none">
                <a:solidFill>
                  <a:schemeClr val="bg1"/>
                </a:solidFill>
              </a:rPr>
              <a:t>MVID-Recent History </a:t>
            </a:r>
          </a:p>
        </p:txBody>
      </p:sp>
      <p:sp>
        <p:nvSpPr>
          <p:cNvPr id="20482" name="Rectangle 5">
            <a:extLst>
              <a:ext uri="{FF2B5EF4-FFF2-40B4-BE49-F238E27FC236}">
                <a16:creationId xmlns:a16="http://schemas.microsoft.com/office/drawing/2014/main" id="{2CC05854-919F-4ADF-B310-36C9088683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50875" y="2057400"/>
            <a:ext cx="3775075" cy="39830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Ecology issued two waste orders, in 2002 and 2003, imposing limits on MVID’s diversions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Following years of litigation including 4 ongoing cases in PCHB, Superior Court and Court of appeals MVID and Ecology signed a settlement agreement in 2011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20 cfs from Methow River  diversion, 11 cfs from Twisp River Diversion</a:t>
            </a:r>
          </a:p>
          <a:p>
            <a:pPr eaLnBrk="1" hangingPunct="1">
              <a:lnSpc>
                <a:spcPct val="80000"/>
              </a:lnSpc>
            </a:pPr>
            <a:endParaRPr lang="en-US" altLang="en-US"/>
          </a:p>
        </p:txBody>
      </p:sp>
      <p:sp>
        <p:nvSpPr>
          <p:cNvPr id="20483" name="Content Placeholder 1">
            <a:extLst>
              <a:ext uri="{FF2B5EF4-FFF2-40B4-BE49-F238E27FC236}">
                <a16:creationId xmlns:a16="http://schemas.microsoft.com/office/drawing/2014/main" id="{7E12988C-015B-493A-9524-AF9F505EC8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4" name="Content Placeholder 4">
            <a:extLst>
              <a:ext uri="{FF2B5EF4-FFF2-40B4-BE49-F238E27FC236}">
                <a16:creationId xmlns:a16="http://schemas.microsoft.com/office/drawing/2014/main" id="{19CC4F13-EBFF-48A5-A297-7614DBBE6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003675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4">
            <a:extLst>
              <a:ext uri="{FF2B5EF4-FFF2-40B4-BE49-F238E27FC236}">
                <a16:creationId xmlns:a16="http://schemas.microsoft.com/office/drawing/2014/main" id="{F834D915-4048-406D-81CF-A693602D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5D83E-FD41-4EB2-9C50-78D913DC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0668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>
                <a:solidFill>
                  <a:schemeClr val="bg1"/>
                </a:solidFill>
              </a:rPr>
              <a:t>Town of Twisp Water Right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10720-4D97-4992-A96E-301F89B52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5029200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600"/>
              </a:spcAft>
              <a:buFont typeface="Garamond" charset="0"/>
              <a:buChar char="◦"/>
              <a:defRPr/>
            </a:pPr>
            <a:r>
              <a:rPr lang="en-US" sz="2400" kern="0" dirty="0"/>
              <a:t>Twisp’s original water right dated back to 1912 from the Twisp River.</a:t>
            </a:r>
          </a:p>
          <a:p>
            <a:pPr>
              <a:spcBef>
                <a:spcPts val="300"/>
              </a:spcBef>
              <a:spcAft>
                <a:spcPts val="600"/>
              </a:spcAft>
              <a:buFont typeface="Garamond" charset="0"/>
              <a:buChar char="◦"/>
              <a:defRPr/>
            </a:pPr>
            <a:r>
              <a:rPr lang="en-US" sz="2400" kern="0" dirty="0"/>
              <a:t>In 1948, a flood destroyed Twisp’s diversion.</a:t>
            </a:r>
          </a:p>
          <a:p>
            <a:pPr>
              <a:spcBef>
                <a:spcPts val="300"/>
              </a:spcBef>
              <a:spcAft>
                <a:spcPts val="600"/>
              </a:spcAft>
              <a:buFont typeface="Garamond" charset="0"/>
              <a:buChar char="◦"/>
              <a:defRPr/>
            </a:pPr>
            <a:r>
              <a:rPr lang="en-US" sz="2400" kern="0" dirty="0"/>
              <a:t>Twisp received new wells in 1967 &amp; 1971.</a:t>
            </a:r>
          </a:p>
          <a:p>
            <a:pPr>
              <a:spcBef>
                <a:spcPts val="300"/>
              </a:spcBef>
              <a:spcAft>
                <a:spcPts val="600"/>
              </a:spcAft>
              <a:buFont typeface="Garamond" charset="0"/>
              <a:buChar char="◦"/>
              <a:defRPr/>
            </a:pPr>
            <a:r>
              <a:rPr lang="en-US" sz="2400" kern="0" dirty="0"/>
              <a:t>In 1993, Twisp applied to transfer its 1912 surface right to its wells, which was appealed by the Okanogan Wilderness League.</a:t>
            </a:r>
          </a:p>
          <a:p>
            <a:pPr>
              <a:spcBef>
                <a:spcPts val="300"/>
              </a:spcBef>
              <a:spcAft>
                <a:spcPts val="600"/>
              </a:spcAft>
              <a:buFont typeface="Garamond" charset="0"/>
              <a:buChar char="◦"/>
              <a:defRPr/>
            </a:pPr>
            <a:r>
              <a:rPr lang="en-US" sz="2400" kern="0" dirty="0"/>
              <a:t>In 1997, Supreme Court concluded Twisp abandoned the surface rights, which reduced Twisp water rights from 610 acre-feet to 224 acre-feet.  </a:t>
            </a:r>
          </a:p>
          <a:p>
            <a:pPr>
              <a:buFont typeface="Garamond" charset="0"/>
              <a:buChar char="◦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>
            <a:extLst>
              <a:ext uri="{FF2B5EF4-FFF2-40B4-BE49-F238E27FC236}">
                <a16:creationId xmlns:a16="http://schemas.microsoft.com/office/drawing/2014/main" id="{63C5EE84-56A9-43EF-B6B1-60C5DADF03D0}"/>
              </a:ext>
            </a:extLst>
          </p:cNvPr>
          <p:cNvSpPr txBox="1">
            <a:spLocks/>
          </p:cNvSpPr>
          <p:nvPr/>
        </p:nvSpPr>
        <p:spPr bwMode="auto">
          <a:xfrm>
            <a:off x="342900" y="990600"/>
            <a:ext cx="8602663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900"/>
              </a:spcBef>
              <a:buClr>
                <a:srgbClr val="262626"/>
              </a:buClr>
              <a:buFont typeface="Garamond" panose="02020404030301010803" pitchFamily="18" charset="0"/>
              <a:buChar char="◦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262626"/>
              </a:buClr>
              <a:buFont typeface="Garamond" panose="02020404030301010803" pitchFamily="18" charset="0"/>
              <a:buChar char="◦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62626"/>
              </a:buClr>
              <a:buFont typeface="Garamond" panose="02020404030301010803" pitchFamily="18" charset="0"/>
              <a:buChar char="◦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262626"/>
              </a:buClr>
              <a:buFont typeface="Garamond" panose="02020404030301010803" pitchFamily="18" charset="0"/>
              <a:buChar char="◦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262626"/>
              </a:buClr>
              <a:buFont typeface="Garamond" panose="02020404030301010803" pitchFamily="18" charset="0"/>
              <a:buChar char="◦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rgbClr val="556585"/>
              </a:buClr>
              <a:buSzPct val="65000"/>
              <a:buFont typeface="Wingdings" panose="05000000000000000000" pitchFamily="2" charset="2"/>
              <a:buChar char="n"/>
            </a:pPr>
            <a:endParaRPr lang="en-US" altLang="en-US" sz="2400" b="1">
              <a:solidFill>
                <a:srgbClr val="1D6295"/>
              </a:solidFill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556585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altLang="en-US" sz="2400"/>
              <a:t>Conserved water (leak reduction, rate increases)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556585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altLang="en-US" sz="2400"/>
              <a:t>Tried to buy water rights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556585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altLang="en-US" sz="2400"/>
              <a:t>Investigated water re-use of wastewater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556585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altLang="en-US" sz="2400"/>
              <a:t>Leased water from MVID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556585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altLang="en-US" sz="2400"/>
              <a:t>Changed rate structure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556585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altLang="en-US" sz="2400"/>
              <a:t>Issued temporary moratorium on new developmen</a:t>
            </a:r>
            <a:r>
              <a:rPr lang="en-US" altLang="en-US" sz="2400">
                <a:solidFill>
                  <a:srgbClr val="3F4B63"/>
                </a:solidFill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AABEB6-41E8-47A6-A4A9-99A667FF89D0}"/>
              </a:ext>
            </a:extLst>
          </p:cNvPr>
          <p:cNvSpPr txBox="1">
            <a:spLocks/>
          </p:cNvSpPr>
          <p:nvPr/>
        </p:nvSpPr>
        <p:spPr bwMode="auto">
          <a:xfrm>
            <a:off x="152400" y="152400"/>
            <a:ext cx="8793163" cy="990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6585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366CC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chemeClr val="bg1"/>
                </a:solidFill>
              </a:rPr>
              <a:t>Town of Twisp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F29FA9-C248-4BD1-A54B-D71916A2E5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763000" cy="8382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sz="3400" b="1">
                <a:solidFill>
                  <a:schemeClr val="bg1"/>
                </a:solidFill>
              </a:rPr>
              <a:t>  Continued Challenges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E8EA2D0-7058-41D8-A74D-18E830F0D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3"/>
            <a:ext cx="8101013" cy="48133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altLang="en-US" sz="2800"/>
              <a:t>Not many water rights to buy at the top of the state due to location and season of use</a:t>
            </a:r>
          </a:p>
          <a:p>
            <a:pPr>
              <a:spcAft>
                <a:spcPts val="2400"/>
              </a:spcAft>
            </a:pPr>
            <a:r>
              <a:rPr lang="en-US" altLang="en-US" sz="2800"/>
              <a:t>Upstream transfers hard with adopted in stream flows on the Methow river</a:t>
            </a:r>
          </a:p>
          <a:p>
            <a:pPr>
              <a:spcAft>
                <a:spcPts val="2400"/>
              </a:spcAft>
            </a:pPr>
            <a:r>
              <a:rPr lang="en-US" altLang="en-US" sz="2800"/>
              <a:t>Changing a summer irrigation right (the only kind of water right available to purchase) to year-round use challenging because of  impacts on winter time instream flows</a:t>
            </a:r>
            <a:endParaRPr lang="en-US" altLang="en-US" sz="2800">
              <a:solidFill>
                <a:srgbClr val="3F4B63"/>
              </a:solidFill>
            </a:endParaRPr>
          </a:p>
        </p:txBody>
      </p:sp>
    </p:spTree>
  </p:cSld>
  <p:clrMapOvr>
    <a:masterClrMapping/>
  </p:clrMapOvr>
  <p:transition spd="slow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993C828-62E4-494F-BFA5-9E23AF942E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8613775" cy="438150"/>
          </a:xfrm>
          <a:solidFill>
            <a:schemeClr val="accent2">
              <a:lumMod val="75000"/>
            </a:schemeClr>
          </a:solidFill>
        </p:spPr>
        <p:txBody>
          <a:bodyPr lIns="0" tIns="0" rIns="0" bIns="0" rtlCol="0">
            <a:spAutoFit/>
          </a:bodyPr>
          <a:lstStyle/>
          <a:p>
            <a:pPr marL="401191" algn="ctr">
              <a:lnSpc>
                <a:spcPts val="3357"/>
              </a:lnSpc>
              <a:defRPr/>
            </a:pPr>
            <a:r>
              <a:rPr spc="-18">
                <a:solidFill>
                  <a:schemeClr val="bg1"/>
                </a:solidFill>
              </a:rPr>
              <a:t>Fisheries and </a:t>
            </a:r>
            <a:r>
              <a:rPr spc="-18" err="1">
                <a:solidFill>
                  <a:schemeClr val="bg1"/>
                </a:solidFill>
              </a:rPr>
              <a:t>Insteam</a:t>
            </a:r>
            <a:r>
              <a:rPr spc="-18">
                <a:solidFill>
                  <a:schemeClr val="bg1"/>
                </a:solidFill>
              </a:rPr>
              <a:t> Flow</a:t>
            </a:r>
          </a:p>
        </p:txBody>
      </p:sp>
      <p:sp>
        <p:nvSpPr>
          <p:cNvPr id="25602" name="object 3">
            <a:extLst>
              <a:ext uri="{FF2B5EF4-FFF2-40B4-BE49-F238E27FC236}">
                <a16:creationId xmlns:a16="http://schemas.microsoft.com/office/drawing/2014/main" id="{75E4BCF3-18F7-4E85-9DE2-95952F68A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1346200"/>
            <a:ext cx="7239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113"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•</a:t>
            </a:r>
            <a:r>
              <a:rPr lang="en-US" altLang="en-US" sz="150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 	</a:t>
            </a:r>
            <a:endParaRPr lang="en-US" altLang="en-US" sz="1500">
              <a:latin typeface="Cambria" panose="020405030504060302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B409A3E-3107-4C67-A13B-06255722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1913"/>
            <a:ext cx="78486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655</TotalTime>
  <Words>793</Words>
  <Application>Microsoft Office PowerPoint</Application>
  <PresentationFormat>On-screen Show (4:3)</PresentationFormat>
  <Paragraphs>106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Century Gothic</vt:lpstr>
      <vt:lpstr>Garamond</vt:lpstr>
      <vt:lpstr>Calibri</vt:lpstr>
      <vt:lpstr>Wingdings</vt:lpstr>
      <vt:lpstr>Helvetica</vt:lpstr>
      <vt:lpstr>Cambria</vt:lpstr>
      <vt:lpstr>Arial Unicode MS</vt:lpstr>
      <vt:lpstr>Savon</vt:lpstr>
      <vt:lpstr>PowerPoint Presentation</vt:lpstr>
      <vt:lpstr>Methow Valley</vt:lpstr>
      <vt:lpstr>MVID-Early history</vt:lpstr>
      <vt:lpstr>MVID-Recent History </vt:lpstr>
      <vt:lpstr>PowerPoint Presentation</vt:lpstr>
      <vt:lpstr>Town of Twisp Water Right </vt:lpstr>
      <vt:lpstr>PowerPoint Presentation</vt:lpstr>
      <vt:lpstr>  Continued Challenges</vt:lpstr>
      <vt:lpstr>Fisheries and Insteam Flow</vt:lpstr>
      <vt:lpstr>Project goals</vt:lpstr>
      <vt:lpstr>PowerPoint Presentation</vt:lpstr>
      <vt:lpstr>PowerPoint Presentation</vt:lpstr>
      <vt:lpstr>Enhanced Water Conservation: KRD Tributary Enhancement Project</vt:lpstr>
      <vt:lpstr>Manastash Creek -Cove Road before/after supplementation</vt:lpstr>
      <vt:lpstr>Big Creek -  Six CFS delivered through lateral and pipe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Methow River Instream Flow Project</dc:title>
  <dc:creator>Owner</dc:creator>
  <cp:lastModifiedBy>waawra.webmaster@gmail.com</cp:lastModifiedBy>
  <cp:revision>46</cp:revision>
  <cp:lastPrinted>2017-10-02T16:21:25Z</cp:lastPrinted>
  <dcterms:created xsi:type="dcterms:W3CDTF">2017-05-29T15:27:56Z</dcterms:created>
  <dcterms:modified xsi:type="dcterms:W3CDTF">2017-10-03T05:40:19Z</dcterms:modified>
</cp:coreProperties>
</file>