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937367-2B99-4343-91F0-03CFB5E1267B}">
          <p14:sldIdLst>
            <p14:sldId id="256"/>
            <p14:sldId id="257"/>
            <p14:sldId id="262"/>
            <p14:sldId id="258"/>
            <p14:sldId id="259"/>
            <p14:sldId id="260"/>
            <p14:sldId id="261"/>
            <p14:sldId id="263"/>
            <p14:sldId id="264"/>
            <p14:sldId id="265"/>
            <p14:sldId id="266"/>
            <p14:sldId id="267"/>
            <p14:sldId id="268"/>
            <p14:sldId id="269"/>
          </p14:sldIdLst>
        </p14:section>
        <p14:section name="Untitled Section" id="{16B946B1-CB29-4BDC-A37E-C7B8718E47B2}">
          <p14:sldIdLst>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1" autoAdjust="0"/>
    <p:restoredTop sz="94660" autoAdjust="0"/>
  </p:normalViewPr>
  <p:slideViewPr>
    <p:cSldViewPr snapToGrid="0">
      <p:cViewPr varScale="1">
        <p:scale>
          <a:sx n="75" d="100"/>
          <a:sy n="75" d="100"/>
        </p:scale>
        <p:origin x="246" y="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BB0F02-6677-49CC-A7E6-370521417F77}"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195613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0F02-6677-49CC-A7E6-370521417F77}"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27575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0F02-6677-49CC-A7E6-370521417F77}"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104062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B0F02-6677-49CC-A7E6-370521417F77}"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274875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B0F02-6677-49CC-A7E6-370521417F77}"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63426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B0F02-6677-49CC-A7E6-370521417F77}"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243834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BB0F02-6677-49CC-A7E6-370521417F77}"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3626503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B0F02-6677-49CC-A7E6-370521417F77}"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257297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B0F02-6677-49CC-A7E6-370521417F77}"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57568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B0F02-6677-49CC-A7E6-370521417F77}"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125647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B0F02-6677-49CC-A7E6-370521417F77}"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68D07-EDC5-4074-82D9-5850232E9C29}" type="slidenum">
              <a:rPr lang="en-US" smtClean="0"/>
              <a:t>‹#›</a:t>
            </a:fld>
            <a:endParaRPr lang="en-US"/>
          </a:p>
        </p:txBody>
      </p:sp>
    </p:spTree>
    <p:extLst>
      <p:ext uri="{BB962C8B-B14F-4D97-AF65-F5344CB8AC3E}">
        <p14:creationId xmlns:p14="http://schemas.microsoft.com/office/powerpoint/2010/main" val="61764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4BB0F02-6677-49CC-A7E6-370521417F77}" type="datetimeFigureOut">
              <a:rPr lang="en-US" smtClean="0"/>
              <a:t>10/2/2017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F68D07-EDC5-4074-82D9-5850232E9C29}" type="slidenum">
              <a:rPr lang="en-US" smtClean="0"/>
              <a:t>‹#›</a:t>
            </a:fld>
            <a:endParaRPr lang="en-US"/>
          </a:p>
        </p:txBody>
      </p:sp>
    </p:spTree>
    <p:extLst>
      <p:ext uri="{BB962C8B-B14F-4D97-AF65-F5344CB8AC3E}">
        <p14:creationId xmlns:p14="http://schemas.microsoft.com/office/powerpoint/2010/main" val="423476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smtClean="0"/>
              <a:t>Water Management and Instream flows after 1971</a:t>
            </a:r>
            <a:endParaRPr lang="en-US" b="1" dirty="0"/>
          </a:p>
        </p:txBody>
      </p:sp>
      <p:sp>
        <p:nvSpPr>
          <p:cNvPr id="3" name="Subtitle 2"/>
          <p:cNvSpPr>
            <a:spLocks noGrp="1"/>
          </p:cNvSpPr>
          <p:nvPr>
            <p:ph type="subTitle" idx="1"/>
          </p:nvPr>
        </p:nvSpPr>
        <p:spPr>
          <a:xfrm>
            <a:off x="1143000" y="4000500"/>
            <a:ext cx="6858000" cy="800100"/>
          </a:xfrm>
        </p:spPr>
        <p:txBody>
          <a:bodyPr>
            <a:normAutofit/>
          </a:bodyPr>
          <a:lstStyle/>
          <a:p>
            <a:r>
              <a:rPr lang="en-US" sz="3600" b="1"/>
              <a:t>Ken Slattery</a:t>
            </a:r>
            <a:endParaRPr lang="en-US" sz="3600" b="1" dirty="0"/>
          </a:p>
        </p:txBody>
      </p:sp>
    </p:spTree>
    <p:extLst>
      <p:ext uri="{BB962C8B-B14F-4D97-AF65-F5344CB8AC3E}">
        <p14:creationId xmlns:p14="http://schemas.microsoft.com/office/powerpoint/2010/main" val="1068080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100" b="1" dirty="0">
                <a:solidFill>
                  <a:schemeClr val="accent1">
                    <a:lumMod val="50000"/>
                  </a:schemeClr>
                </a:solidFill>
                <a:latin typeface="Arial-BoldMT"/>
              </a:rPr>
              <a:t>Water Resources Act – Other Key Provisions</a:t>
            </a:r>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Cooperate with federal and other agencies on project development and operation (1979)</a:t>
            </a:r>
          </a:p>
          <a:p>
            <a:pPr>
              <a:spcBef>
                <a:spcPts val="2250"/>
              </a:spcBef>
            </a:pPr>
            <a:r>
              <a:rPr lang="en-US" b="0" i="0" u="none" strike="noStrike" baseline="0" dirty="0" smtClean="0">
                <a:solidFill>
                  <a:srgbClr val="595959"/>
                </a:solidFill>
                <a:latin typeface="ArialMT"/>
              </a:rPr>
              <a:t>Ecology to evaluate need for </a:t>
            </a:r>
            <a:r>
              <a:rPr lang="en-US" dirty="0">
                <a:solidFill>
                  <a:srgbClr val="595959"/>
                </a:solidFill>
                <a:latin typeface="ArialMT"/>
              </a:rPr>
              <a:t>w</a:t>
            </a:r>
            <a:r>
              <a:rPr lang="en-US" b="0" i="0" u="none" strike="noStrike" baseline="0" dirty="0" smtClean="0">
                <a:solidFill>
                  <a:srgbClr val="595959"/>
                </a:solidFill>
                <a:latin typeface="ArialMT"/>
              </a:rPr>
              <a:t>ater </a:t>
            </a:r>
            <a:r>
              <a:rPr lang="en-US" dirty="0">
                <a:solidFill>
                  <a:srgbClr val="595959"/>
                </a:solidFill>
                <a:latin typeface="ArialMT"/>
              </a:rPr>
              <a:t>r</a:t>
            </a:r>
            <a:r>
              <a:rPr lang="en-US" b="0" i="0" u="none" strike="noStrike" baseline="0" dirty="0" smtClean="0">
                <a:solidFill>
                  <a:srgbClr val="595959"/>
                </a:solidFill>
                <a:latin typeface="ArialMT"/>
              </a:rPr>
              <a:t>esource projects as part of water resource programs (plans) (1997)</a:t>
            </a:r>
          </a:p>
          <a:p>
            <a:pPr>
              <a:spcBef>
                <a:spcPts val="2250"/>
              </a:spcBef>
            </a:pPr>
            <a:r>
              <a:rPr lang="en-US" b="0" i="0" u="none" strike="noStrike" baseline="0" dirty="0" smtClean="0">
                <a:solidFill>
                  <a:srgbClr val="595959"/>
                </a:solidFill>
                <a:latin typeface="ArialMT"/>
              </a:rPr>
              <a:t>Streamflow restoration a priority (2003)</a:t>
            </a:r>
          </a:p>
          <a:p>
            <a:pPr>
              <a:spcBef>
                <a:spcPts val="2250"/>
              </a:spcBef>
            </a:pPr>
            <a:r>
              <a:rPr lang="en-US" b="0" i="0" u="none" strike="noStrike" baseline="0" dirty="0" smtClean="0">
                <a:solidFill>
                  <a:srgbClr val="595959"/>
                </a:solidFill>
                <a:latin typeface="ArialMT"/>
              </a:rPr>
              <a:t>Existing water rights not affected (by base flows and other provisions of the Water Resources Act)</a:t>
            </a:r>
            <a:endParaRPr lang="en-US" dirty="0"/>
          </a:p>
        </p:txBody>
      </p:sp>
    </p:spTree>
    <p:extLst>
      <p:ext uri="{BB962C8B-B14F-4D97-AF65-F5344CB8AC3E}">
        <p14:creationId xmlns:p14="http://schemas.microsoft.com/office/powerpoint/2010/main" val="883217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Instream Flow Laws</a:t>
            </a:r>
            <a:endParaRPr lang="en-US" dirty="0"/>
          </a:p>
        </p:txBody>
      </p:sp>
      <p:sp>
        <p:nvSpPr>
          <p:cNvPr id="3" name="Content Placeholder 2"/>
          <p:cNvSpPr>
            <a:spLocks noGrp="1"/>
          </p:cNvSpPr>
          <p:nvPr>
            <p:ph idx="1"/>
          </p:nvPr>
        </p:nvSpPr>
        <p:spPr/>
        <p:txBody>
          <a:bodyPr/>
          <a:lstStyle/>
          <a:p>
            <a:pPr>
              <a:spcBef>
                <a:spcPts val="2250"/>
              </a:spcBef>
            </a:pPr>
            <a:r>
              <a:rPr lang="en-US" b="0" i="0" u="none" strike="noStrike" baseline="0" dirty="0" smtClean="0">
                <a:solidFill>
                  <a:srgbClr val="595959"/>
                </a:solidFill>
                <a:latin typeface="ArialMT"/>
              </a:rPr>
              <a:t>Minimum flows for the Cedar-Sammamish River basin adopted by rule in 1971 under the Minimum Flow Act.  Amended in 1979 (Ch. 173-508 WAC)</a:t>
            </a:r>
          </a:p>
          <a:p>
            <a:pPr>
              <a:spcBef>
                <a:spcPts val="2250"/>
              </a:spcBef>
            </a:pPr>
            <a:r>
              <a:rPr lang="en-US" b="0" i="0" u="none" strike="noStrike" baseline="0" dirty="0" smtClean="0">
                <a:solidFill>
                  <a:srgbClr val="595959"/>
                </a:solidFill>
                <a:latin typeface="ArialMT"/>
              </a:rPr>
              <a:t>General Water Resources Program framework rules adopted in 1976 (Ch. 173-500 WAC)</a:t>
            </a:r>
          </a:p>
          <a:p>
            <a:pPr>
              <a:spcBef>
                <a:spcPts val="2250"/>
              </a:spcBef>
            </a:pPr>
            <a:r>
              <a:rPr lang="en-US" b="0" i="0" u="none" strike="noStrike" baseline="0" dirty="0" smtClean="0">
                <a:solidFill>
                  <a:srgbClr val="595959"/>
                </a:solidFill>
                <a:latin typeface="ArialMT"/>
              </a:rPr>
              <a:t>Established the 62 Water Resource Inventory Areas based on drainage basins</a:t>
            </a:r>
            <a:endParaRPr lang="en-US" dirty="0"/>
          </a:p>
        </p:txBody>
      </p:sp>
    </p:spTree>
    <p:extLst>
      <p:ext uri="{BB962C8B-B14F-4D97-AF65-F5344CB8AC3E}">
        <p14:creationId xmlns:p14="http://schemas.microsoft.com/office/powerpoint/2010/main" val="4134569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Resources Program Rules (cont.)</a:t>
            </a:r>
            <a:endParaRPr lang="en-US" dirty="0"/>
          </a:p>
        </p:txBody>
      </p:sp>
      <p:sp>
        <p:nvSpPr>
          <p:cNvPr id="3" name="Content Placeholder 2"/>
          <p:cNvSpPr>
            <a:spLocks noGrp="1"/>
          </p:cNvSpPr>
          <p:nvPr>
            <p:ph idx="1"/>
          </p:nvPr>
        </p:nvSpPr>
        <p:spPr/>
        <p:txBody>
          <a:bodyPr/>
          <a:lstStyle/>
          <a:p>
            <a:pPr>
              <a:spcBef>
                <a:spcPts val="2250"/>
              </a:spcBef>
            </a:pPr>
            <a:r>
              <a:rPr lang="en-US" b="0" i="0" u="none" strike="noStrike" baseline="0" dirty="0" smtClean="0">
                <a:solidFill>
                  <a:srgbClr val="595959"/>
                </a:solidFill>
                <a:latin typeface="ArialMT"/>
              </a:rPr>
              <a:t>Set out a general process for establishing WRIA level comprehensive water resources management programs, including base flows</a:t>
            </a:r>
          </a:p>
          <a:p>
            <a:pPr>
              <a:spcBef>
                <a:spcPts val="2250"/>
              </a:spcBef>
            </a:pPr>
            <a:r>
              <a:rPr lang="en-US" b="0" i="0" u="none" strike="noStrike" baseline="0" dirty="0" smtClean="0">
                <a:solidFill>
                  <a:srgbClr val="595959"/>
                </a:solidFill>
                <a:latin typeface="ArialMT"/>
              </a:rPr>
              <a:t>Rules to be adopted to effectuate the programs</a:t>
            </a:r>
          </a:p>
          <a:p>
            <a:pPr>
              <a:spcBef>
                <a:spcPts val="2250"/>
              </a:spcBef>
            </a:pPr>
            <a:r>
              <a:rPr lang="en-US" b="0" i="0" u="none" strike="noStrike" baseline="0" dirty="0" smtClean="0">
                <a:solidFill>
                  <a:srgbClr val="595959"/>
                </a:solidFill>
                <a:latin typeface="ArialMT"/>
              </a:rPr>
              <a:t>Subsequently issued water rights to be conditioned by rule provisions</a:t>
            </a:r>
          </a:p>
          <a:p>
            <a:pPr>
              <a:spcBef>
                <a:spcPts val="2250"/>
              </a:spcBef>
            </a:pPr>
            <a:r>
              <a:rPr lang="en-US" b="0" i="0" u="none" strike="noStrike" baseline="0" dirty="0" smtClean="0">
                <a:solidFill>
                  <a:srgbClr val="595959"/>
                </a:solidFill>
                <a:latin typeface="ArialMT"/>
              </a:rPr>
              <a:t>Prior water rights not to be affected</a:t>
            </a:r>
            <a:endParaRPr lang="en-US" dirty="0"/>
          </a:p>
        </p:txBody>
      </p:sp>
    </p:spTree>
    <p:extLst>
      <p:ext uri="{BB962C8B-B14F-4D97-AF65-F5344CB8AC3E}">
        <p14:creationId xmlns:p14="http://schemas.microsoft.com/office/powerpoint/2010/main" val="2789225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Resources Program Implementation</a:t>
            </a:r>
            <a:endParaRPr lang="en-US" dirty="0"/>
          </a:p>
        </p:txBody>
      </p:sp>
      <p:sp>
        <p:nvSpPr>
          <p:cNvPr id="3" name="Content Placeholder 2"/>
          <p:cNvSpPr>
            <a:spLocks noGrp="1"/>
          </p:cNvSpPr>
          <p:nvPr>
            <p:ph idx="1"/>
          </p:nvPr>
        </p:nvSpPr>
        <p:spPr/>
        <p:txBody>
          <a:bodyPr>
            <a:normAutofit/>
          </a:bodyPr>
          <a:lstStyle/>
          <a:p>
            <a:pPr>
              <a:lnSpc>
                <a:spcPct val="150000"/>
              </a:lnSpc>
              <a:spcBef>
                <a:spcPts val="2250"/>
              </a:spcBef>
            </a:pPr>
            <a:r>
              <a:rPr lang="en-US" b="0" i="0" u="none" strike="noStrike" baseline="0" dirty="0" smtClean="0">
                <a:solidFill>
                  <a:srgbClr val="595959"/>
                </a:solidFill>
                <a:latin typeface="ArialMT"/>
              </a:rPr>
              <a:t>From 1976 to 1978 ECY developed comprehensive basin programs and rules for 8 WRIAs.</a:t>
            </a:r>
          </a:p>
          <a:p>
            <a:pPr>
              <a:lnSpc>
                <a:spcPct val="150000"/>
              </a:lnSpc>
              <a:spcBef>
                <a:spcPts val="2250"/>
              </a:spcBef>
            </a:pPr>
            <a:r>
              <a:rPr lang="en-US" b="0" i="0" u="none" strike="noStrike" baseline="0" dirty="0" smtClean="0">
                <a:solidFill>
                  <a:srgbClr val="595959"/>
                </a:solidFill>
                <a:latin typeface="ArialMT"/>
              </a:rPr>
              <a:t>Chehalis (22, 23), Little Spokane (55), Colville (59), John Day-McNary (31), Walla Walla (32), Methow (48) and Okanogan (49)</a:t>
            </a:r>
          </a:p>
          <a:p>
            <a:pPr>
              <a:lnSpc>
                <a:spcPct val="150000"/>
              </a:lnSpc>
              <a:spcBef>
                <a:spcPts val="2250"/>
              </a:spcBef>
            </a:pPr>
            <a:r>
              <a:rPr lang="en-US" b="0" i="0" u="none" strike="noStrike" baseline="0" dirty="0" smtClean="0">
                <a:solidFill>
                  <a:srgbClr val="595959"/>
                </a:solidFill>
                <a:latin typeface="ArialMT"/>
              </a:rPr>
              <a:t>Rules follow Ch. 173-500 WAC in the administrative code</a:t>
            </a:r>
            <a:endParaRPr lang="en-US" dirty="0"/>
          </a:p>
        </p:txBody>
      </p:sp>
    </p:spTree>
    <p:extLst>
      <p:ext uri="{BB962C8B-B14F-4D97-AF65-F5344CB8AC3E}">
        <p14:creationId xmlns:p14="http://schemas.microsoft.com/office/powerpoint/2010/main" val="7606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Water Resources Program Implementation</a:t>
            </a:r>
            <a:endParaRPr lang="en-US" dirty="0"/>
          </a:p>
        </p:txBody>
      </p:sp>
      <p:sp>
        <p:nvSpPr>
          <p:cNvPr id="3" name="Content Placeholder 2"/>
          <p:cNvSpPr>
            <a:spLocks noGrp="1"/>
          </p:cNvSpPr>
          <p:nvPr>
            <p:ph idx="1"/>
          </p:nvPr>
        </p:nvSpPr>
        <p:spPr/>
        <p:txBody>
          <a:bodyPr>
            <a:normAutofit/>
          </a:bodyPr>
          <a:lstStyle/>
          <a:p>
            <a:pPr>
              <a:lnSpc>
                <a:spcPct val="150000"/>
              </a:lnSpc>
              <a:spcBef>
                <a:spcPts val="2250"/>
              </a:spcBef>
            </a:pPr>
            <a:r>
              <a:rPr lang="en-US" b="0" i="0" u="none" strike="noStrike" baseline="0" dirty="0" smtClean="0">
                <a:solidFill>
                  <a:srgbClr val="595959"/>
                </a:solidFill>
                <a:latin typeface="ArialMT"/>
              </a:rPr>
              <a:t>Beginning in 1979 the scope of subsequent WRIA programs was reduced to address instream flows only in response to the US v. Washington Indian fishing rights case</a:t>
            </a:r>
          </a:p>
          <a:p>
            <a:pPr>
              <a:lnSpc>
                <a:spcPct val="150000"/>
              </a:lnSpc>
              <a:spcBef>
                <a:spcPts val="2250"/>
              </a:spcBef>
            </a:pPr>
            <a:r>
              <a:rPr lang="en-US" b="0" i="0" u="none" strike="noStrike" baseline="0" dirty="0" smtClean="0">
                <a:solidFill>
                  <a:srgbClr val="595959"/>
                </a:solidFill>
                <a:latin typeface="ArialMT"/>
              </a:rPr>
              <a:t>Western Washington Instream Resources Protection Program PEIS refocused the effort primarily on Puget Sound WRIAs in the US v. WA case area and narrowed the scope to instream flows only with possible expansion to other issues and needs in future updates</a:t>
            </a:r>
            <a:endParaRPr lang="en-US" dirty="0"/>
          </a:p>
        </p:txBody>
      </p:sp>
    </p:spTree>
    <p:extLst>
      <p:ext uri="{BB962C8B-B14F-4D97-AF65-F5344CB8AC3E}">
        <p14:creationId xmlns:p14="http://schemas.microsoft.com/office/powerpoint/2010/main" val="2912398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8647" y="708948"/>
            <a:ext cx="7886700" cy="794488"/>
          </a:xfrm>
        </p:spPr>
        <p:txBody>
          <a:bodyPr>
            <a:normAutofit/>
          </a:bodyPr>
          <a:lstStyle/>
          <a:p>
            <a:r>
              <a:rPr lang="en-US" dirty="0" smtClean="0"/>
              <a:t>Water Resources Program Implementation</a:t>
            </a:r>
            <a:endParaRPr lang="en-US" dirty="0"/>
          </a:p>
        </p:txBody>
      </p:sp>
      <p:sp>
        <p:nvSpPr>
          <p:cNvPr id="3" name="Content Placeholder 2"/>
          <p:cNvSpPr>
            <a:spLocks noGrp="1"/>
          </p:cNvSpPr>
          <p:nvPr>
            <p:ph idx="1"/>
          </p:nvPr>
        </p:nvSpPr>
        <p:spPr>
          <a:xfrm>
            <a:off x="628650" y="1872173"/>
            <a:ext cx="7886700" cy="724070"/>
          </a:xfrm>
        </p:spPr>
        <p:txBody>
          <a:bodyPr>
            <a:normAutofit lnSpcReduction="10000"/>
          </a:bodyPr>
          <a:lstStyle/>
          <a:p>
            <a:pPr>
              <a:lnSpc>
                <a:spcPct val="100000"/>
              </a:lnSpc>
              <a:spcBef>
                <a:spcPts val="2250"/>
              </a:spcBef>
            </a:pPr>
            <a:r>
              <a:rPr lang="en-US" b="0" i="0" u="none" strike="noStrike" baseline="0" dirty="0" smtClean="0">
                <a:solidFill>
                  <a:srgbClr val="595959"/>
                </a:solidFill>
                <a:latin typeface="ArialMT"/>
              </a:rPr>
              <a:t>From 1979 to 1986 instream flow rules developed and adopted for 11 WRIAs: </a:t>
            </a:r>
          </a:p>
        </p:txBody>
      </p:sp>
      <p:sp>
        <p:nvSpPr>
          <p:cNvPr id="5" name="TextBox 4"/>
          <p:cNvSpPr txBox="1"/>
          <p:nvPr/>
        </p:nvSpPr>
        <p:spPr>
          <a:xfrm>
            <a:off x="834190" y="2522764"/>
            <a:ext cx="3403076" cy="2239074"/>
          </a:xfrm>
          <a:prstGeom prst="rect">
            <a:avLst/>
          </a:prstGeom>
          <a:noFill/>
        </p:spPr>
        <p:txBody>
          <a:bodyPr wrap="square" numCol="1" rtlCol="0">
            <a:spAutoFit/>
          </a:bodyPr>
          <a:lstStyle/>
          <a:p>
            <a:pPr marL="342900" indent="-342900">
              <a:buFont typeface="Arial" panose="020B0604020202020204" pitchFamily="34" charset="0"/>
              <a:buChar char="•"/>
            </a:pPr>
            <a:r>
              <a:rPr lang="en-US" sz="2100" dirty="0">
                <a:solidFill>
                  <a:srgbClr val="595959"/>
                </a:solidFill>
                <a:latin typeface="ArialMT"/>
              </a:rPr>
              <a:t>Nooksack (1)</a:t>
            </a:r>
          </a:p>
          <a:p>
            <a:pPr marL="342900" indent="-342900">
              <a:buFont typeface="Arial" panose="020B0604020202020204" pitchFamily="34" charset="0"/>
              <a:buChar char="•"/>
            </a:pPr>
            <a:r>
              <a:rPr lang="en-US" sz="2100" dirty="0">
                <a:solidFill>
                  <a:srgbClr val="595959"/>
                </a:solidFill>
                <a:latin typeface="ArialMT"/>
              </a:rPr>
              <a:t>Stillaguamish (5) </a:t>
            </a:r>
          </a:p>
          <a:p>
            <a:pPr marL="342900" indent="-342900">
              <a:buFont typeface="Arial" panose="020B0604020202020204" pitchFamily="34" charset="0"/>
              <a:buChar char="•"/>
            </a:pPr>
            <a:r>
              <a:rPr lang="en-US" sz="2100" dirty="0">
                <a:solidFill>
                  <a:srgbClr val="595959"/>
                </a:solidFill>
                <a:latin typeface="ArialMT"/>
              </a:rPr>
              <a:t>Snohomish (7) </a:t>
            </a:r>
          </a:p>
          <a:p>
            <a:pPr marL="342900" indent="-342900">
              <a:buFont typeface="Arial" panose="020B0604020202020204" pitchFamily="34" charset="0"/>
              <a:buChar char="•"/>
            </a:pPr>
            <a:r>
              <a:rPr lang="en-US" sz="2100" dirty="0">
                <a:solidFill>
                  <a:srgbClr val="595959"/>
                </a:solidFill>
                <a:latin typeface="ArialMT"/>
              </a:rPr>
              <a:t>Cedar-Sammamish (8)</a:t>
            </a:r>
          </a:p>
          <a:p>
            <a:pPr marL="342900" indent="-342900">
              <a:buFont typeface="Arial" panose="020B0604020202020204" pitchFamily="34" charset="0"/>
              <a:buChar char="•"/>
            </a:pPr>
            <a:r>
              <a:rPr lang="en-US" sz="2100" dirty="0">
                <a:solidFill>
                  <a:srgbClr val="595959"/>
                </a:solidFill>
                <a:latin typeface="ArialMT"/>
              </a:rPr>
              <a:t>Duwamish-Green (9) </a:t>
            </a:r>
          </a:p>
          <a:p>
            <a:pPr marL="342900" indent="-342900">
              <a:buFont typeface="Arial" panose="020B0604020202020204" pitchFamily="34" charset="0"/>
              <a:buChar char="•"/>
            </a:pPr>
            <a:r>
              <a:rPr lang="en-US" sz="2100" dirty="0">
                <a:solidFill>
                  <a:srgbClr val="595959"/>
                </a:solidFill>
                <a:latin typeface="ArialMT"/>
              </a:rPr>
              <a:t>Puyallup-White (10) </a:t>
            </a:r>
          </a:p>
          <a:p>
            <a:endParaRPr lang="en-US" sz="1350" dirty="0"/>
          </a:p>
        </p:txBody>
      </p:sp>
      <p:sp>
        <p:nvSpPr>
          <p:cNvPr id="6" name="TextBox 5"/>
          <p:cNvSpPr txBox="1"/>
          <p:nvPr/>
        </p:nvSpPr>
        <p:spPr>
          <a:xfrm>
            <a:off x="4555672" y="2498272"/>
            <a:ext cx="3959675" cy="1915909"/>
          </a:xfrm>
          <a:prstGeom prst="rect">
            <a:avLst/>
          </a:prstGeom>
          <a:noFill/>
        </p:spPr>
        <p:txBody>
          <a:bodyPr wrap="square" rtlCol="0">
            <a:spAutoFit/>
          </a:bodyPr>
          <a:lstStyle/>
          <a:p>
            <a:pPr marL="342900" indent="-342900">
              <a:buFont typeface="Arial" panose="020B0604020202020204" pitchFamily="34" charset="0"/>
              <a:buChar char="•"/>
            </a:pPr>
            <a:r>
              <a:rPr lang="en-US" sz="2100" dirty="0">
                <a:solidFill>
                  <a:srgbClr val="595959"/>
                </a:solidFill>
                <a:latin typeface="ArialMT"/>
              </a:rPr>
              <a:t>Nisqually (11) </a:t>
            </a:r>
          </a:p>
          <a:p>
            <a:pPr marL="342900" indent="-342900">
              <a:buFont typeface="Arial" panose="020B0604020202020204" pitchFamily="34" charset="0"/>
              <a:buChar char="•"/>
            </a:pPr>
            <a:r>
              <a:rPr lang="en-US" sz="2100" dirty="0">
                <a:solidFill>
                  <a:srgbClr val="595959"/>
                </a:solidFill>
                <a:latin typeface="ArialMT"/>
              </a:rPr>
              <a:t>Chambers-Clover (12) </a:t>
            </a:r>
          </a:p>
          <a:p>
            <a:pPr marL="342900" indent="-342900">
              <a:buFont typeface="Arial" panose="020B0604020202020204" pitchFamily="34" charset="0"/>
              <a:buChar char="•"/>
            </a:pPr>
            <a:r>
              <a:rPr lang="en-US" sz="2100" dirty="0">
                <a:solidFill>
                  <a:srgbClr val="595959"/>
                </a:solidFill>
                <a:latin typeface="ArialMT"/>
              </a:rPr>
              <a:t>Deschutes (13) </a:t>
            </a:r>
          </a:p>
          <a:p>
            <a:pPr marL="342900" indent="-342900">
              <a:buFont typeface="Arial" panose="020B0604020202020204" pitchFamily="34" charset="0"/>
              <a:buChar char="•"/>
            </a:pPr>
            <a:r>
              <a:rPr lang="en-US" sz="2100" dirty="0">
                <a:solidFill>
                  <a:srgbClr val="595959"/>
                </a:solidFill>
                <a:latin typeface="ArialMT"/>
              </a:rPr>
              <a:t>Kennedy-Goldsborough (14) </a:t>
            </a:r>
          </a:p>
          <a:p>
            <a:pPr marL="342900" indent="-342900">
              <a:buFont typeface="Arial" panose="020B0604020202020204" pitchFamily="34" charset="0"/>
              <a:buChar char="•"/>
            </a:pPr>
            <a:r>
              <a:rPr lang="en-US" sz="2100" dirty="0">
                <a:solidFill>
                  <a:srgbClr val="595959"/>
                </a:solidFill>
                <a:latin typeface="ArialMT"/>
              </a:rPr>
              <a:t>Kitsap (15)</a:t>
            </a:r>
          </a:p>
          <a:p>
            <a:endParaRPr lang="en-US" sz="1350" dirty="0"/>
          </a:p>
        </p:txBody>
      </p:sp>
      <p:sp>
        <p:nvSpPr>
          <p:cNvPr id="8" name="Content Placeholder 2"/>
          <p:cNvSpPr txBox="1">
            <a:spLocks/>
          </p:cNvSpPr>
          <p:nvPr/>
        </p:nvSpPr>
        <p:spPr>
          <a:xfrm>
            <a:off x="628647" y="4729671"/>
            <a:ext cx="7886700" cy="724070"/>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2250"/>
              </a:spcBef>
            </a:pPr>
            <a:r>
              <a:rPr lang="en-US" sz="2100" dirty="0">
                <a:solidFill>
                  <a:srgbClr val="595959"/>
                </a:solidFill>
                <a:latin typeface="ArialMT"/>
              </a:rPr>
              <a:t>Instream flow rule also adopted for the Wenatchee (45)</a:t>
            </a:r>
            <a:endParaRPr lang="en-US" sz="2100" dirty="0">
              <a:solidFill>
                <a:srgbClr val="595959"/>
              </a:solidFill>
              <a:latin typeface="ArialMT"/>
            </a:endParaRPr>
          </a:p>
        </p:txBody>
      </p:sp>
    </p:spTree>
    <p:extLst>
      <p:ext uri="{BB962C8B-B14F-4D97-AF65-F5344CB8AC3E}">
        <p14:creationId xmlns:p14="http://schemas.microsoft.com/office/powerpoint/2010/main" val="260100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Resources Program Implementation</a:t>
            </a:r>
            <a:endParaRPr lang="en-US" dirty="0"/>
          </a:p>
        </p:txBody>
      </p:sp>
      <p:sp>
        <p:nvSpPr>
          <p:cNvPr id="3" name="Content Placeholder 2"/>
          <p:cNvSpPr>
            <a:spLocks noGrp="1"/>
          </p:cNvSpPr>
          <p:nvPr>
            <p:ph idx="1"/>
          </p:nvPr>
        </p:nvSpPr>
        <p:spPr/>
        <p:txBody>
          <a:bodyPr/>
          <a:lstStyle/>
          <a:p>
            <a:pPr>
              <a:lnSpc>
                <a:spcPct val="150000"/>
              </a:lnSpc>
            </a:pPr>
            <a:r>
              <a:rPr lang="en-US" b="0" i="0" u="none" strike="noStrike" baseline="0" dirty="0" smtClean="0">
                <a:solidFill>
                  <a:srgbClr val="595959"/>
                </a:solidFill>
                <a:latin typeface="ArialMT"/>
              </a:rPr>
              <a:t>Spinoff from the John Day-McNary reservation of water for future irrigation and municipal use was a commitment to develop an instream flow rule for the Columbia River mainstem in Washington. Ch. 173-563 WAC adopted in 1980, revised in 1982</a:t>
            </a:r>
            <a:endParaRPr lang="en-US" dirty="0"/>
          </a:p>
        </p:txBody>
      </p:sp>
    </p:spTree>
    <p:extLst>
      <p:ext uri="{BB962C8B-B14F-4D97-AF65-F5344CB8AC3E}">
        <p14:creationId xmlns:p14="http://schemas.microsoft.com/office/powerpoint/2010/main" val="1789347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Instream Flow Rules – Since 2000</a:t>
            </a:r>
            <a:endParaRPr lang="en-US" dirty="0"/>
          </a:p>
        </p:txBody>
      </p:sp>
      <p:sp>
        <p:nvSpPr>
          <p:cNvPr id="3" name="Content Placeholder 2"/>
          <p:cNvSpPr>
            <a:spLocks noGrp="1"/>
          </p:cNvSpPr>
          <p:nvPr>
            <p:ph idx="1"/>
          </p:nvPr>
        </p:nvSpPr>
        <p:spPr>
          <a:xfrm>
            <a:off x="685800" y="2261507"/>
            <a:ext cx="7886700" cy="1322615"/>
          </a:xfrm>
        </p:spPr>
        <p:txBody>
          <a:bodyPr>
            <a:normAutofit/>
          </a:bodyPr>
          <a:lstStyle/>
          <a:p>
            <a:pPr>
              <a:spcBef>
                <a:spcPts val="2250"/>
              </a:spcBef>
            </a:pPr>
            <a:r>
              <a:rPr lang="en-US" b="0" i="0" u="none" strike="noStrike" baseline="0" dirty="0" smtClean="0">
                <a:solidFill>
                  <a:srgbClr val="595959"/>
                </a:solidFill>
                <a:latin typeface="ArialMT"/>
              </a:rPr>
              <a:t>Rule-making resumed in 2000 under Director Jay Manning in part to implement watershed plan recommendations</a:t>
            </a:r>
          </a:p>
          <a:p>
            <a:pPr>
              <a:spcBef>
                <a:spcPts val="2250"/>
              </a:spcBef>
            </a:pPr>
            <a:r>
              <a:rPr lang="en-US" b="0" i="0" u="none" strike="noStrike" baseline="0" dirty="0" smtClean="0">
                <a:solidFill>
                  <a:srgbClr val="595959"/>
                </a:solidFill>
                <a:latin typeface="ArialMT"/>
              </a:rPr>
              <a:t>Rules adopted for:</a:t>
            </a:r>
            <a:endParaRPr lang="en-US" dirty="0"/>
          </a:p>
        </p:txBody>
      </p:sp>
      <p:sp>
        <p:nvSpPr>
          <p:cNvPr id="4" name="TextBox 3"/>
          <p:cNvSpPr txBox="1"/>
          <p:nvPr/>
        </p:nvSpPr>
        <p:spPr>
          <a:xfrm>
            <a:off x="1118507" y="3584122"/>
            <a:ext cx="3494315" cy="154657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100" dirty="0">
                <a:solidFill>
                  <a:srgbClr val="595959"/>
                </a:solidFill>
                <a:latin typeface="ArialMT"/>
              </a:rPr>
              <a:t>Quilcene-Snow (17)</a:t>
            </a:r>
          </a:p>
          <a:p>
            <a:pPr marL="342900" indent="-342900">
              <a:lnSpc>
                <a:spcPct val="150000"/>
              </a:lnSpc>
              <a:buFont typeface="Arial" panose="020B0604020202020204" pitchFamily="34" charset="0"/>
              <a:buChar char="•"/>
            </a:pPr>
            <a:r>
              <a:rPr lang="en-US" sz="2100" dirty="0">
                <a:solidFill>
                  <a:srgbClr val="595959"/>
                </a:solidFill>
                <a:latin typeface="ArialMT"/>
              </a:rPr>
              <a:t>Dungeness (18)</a:t>
            </a:r>
          </a:p>
          <a:p>
            <a:pPr marL="342900" indent="-342900">
              <a:lnSpc>
                <a:spcPct val="150000"/>
              </a:lnSpc>
              <a:buFont typeface="Arial" panose="020B0604020202020204" pitchFamily="34" charset="0"/>
              <a:buChar char="•"/>
            </a:pPr>
            <a:r>
              <a:rPr lang="en-US" sz="2100" dirty="0">
                <a:solidFill>
                  <a:srgbClr val="595959"/>
                </a:solidFill>
                <a:latin typeface="ArialMT"/>
              </a:rPr>
              <a:t>Lewis (27)</a:t>
            </a:r>
            <a:endParaRPr lang="en-US" sz="2100" dirty="0"/>
          </a:p>
        </p:txBody>
      </p:sp>
      <p:sp>
        <p:nvSpPr>
          <p:cNvPr id="5" name="TextBox 4"/>
          <p:cNvSpPr txBox="1"/>
          <p:nvPr/>
        </p:nvSpPr>
        <p:spPr>
          <a:xfrm>
            <a:off x="4637314" y="3584122"/>
            <a:ext cx="3935186" cy="154657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100" dirty="0">
                <a:solidFill>
                  <a:srgbClr val="595959"/>
                </a:solidFill>
                <a:latin typeface="ArialMT"/>
              </a:rPr>
              <a:t>Salmon-Washougal (28)</a:t>
            </a:r>
          </a:p>
          <a:p>
            <a:pPr marL="342900" indent="-342900">
              <a:lnSpc>
                <a:spcPct val="150000"/>
              </a:lnSpc>
              <a:buFont typeface="Arial" panose="020B0604020202020204" pitchFamily="34" charset="0"/>
              <a:buChar char="•"/>
            </a:pPr>
            <a:r>
              <a:rPr lang="en-US" sz="2100" dirty="0">
                <a:solidFill>
                  <a:srgbClr val="595959"/>
                </a:solidFill>
                <a:latin typeface="ArialMT"/>
              </a:rPr>
              <a:t>Entiat (46)</a:t>
            </a:r>
          </a:p>
          <a:p>
            <a:pPr marL="342900" indent="-342900">
              <a:lnSpc>
                <a:spcPct val="150000"/>
              </a:lnSpc>
              <a:buFont typeface="Arial" panose="020B0604020202020204" pitchFamily="34" charset="0"/>
              <a:buChar char="•"/>
            </a:pPr>
            <a:r>
              <a:rPr lang="en-US" sz="2100" dirty="0">
                <a:solidFill>
                  <a:srgbClr val="595959"/>
                </a:solidFill>
                <a:latin typeface="ArialMT"/>
              </a:rPr>
              <a:t>Spokane (57)</a:t>
            </a:r>
            <a:endParaRPr lang="en-US" sz="2100" dirty="0"/>
          </a:p>
        </p:txBody>
      </p:sp>
    </p:spTree>
    <p:extLst>
      <p:ext uri="{BB962C8B-B14F-4D97-AF65-F5344CB8AC3E}">
        <p14:creationId xmlns:p14="http://schemas.microsoft.com/office/powerpoint/2010/main" val="194183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0" u="none" strike="noStrike" baseline="0" dirty="0" smtClean="0">
                <a:latin typeface="ArialMT"/>
              </a:rPr>
              <a:t>The 14 Year Instream Flow </a:t>
            </a:r>
            <a:r>
              <a:rPr lang="en-US" b="0" i="0" u="none" strike="noStrike" baseline="0" dirty="0" smtClean="0">
                <a:latin typeface="ArialMT"/>
              </a:rPr>
              <a:t>Hiatus:</a:t>
            </a:r>
            <a:r>
              <a:rPr lang="en-US" dirty="0">
                <a:latin typeface="ArialMT"/>
              </a:rPr>
              <a:t> </a:t>
            </a:r>
            <a:r>
              <a:rPr lang="en-US" dirty="0" smtClean="0">
                <a:latin typeface="ArialMT"/>
              </a:rPr>
              <a:t/>
            </a:r>
            <a:br>
              <a:rPr lang="en-US" dirty="0" smtClean="0">
                <a:latin typeface="ArialMT"/>
              </a:rPr>
            </a:br>
            <a:r>
              <a:rPr lang="en-US" b="0" i="0" u="none" strike="noStrike" baseline="0" dirty="0" smtClean="0">
                <a:latin typeface="ArialMT"/>
              </a:rPr>
              <a:t>1986-2000</a:t>
            </a:r>
            <a:endParaRPr lang="en-US" dirty="0"/>
          </a:p>
        </p:txBody>
      </p:sp>
      <p:sp>
        <p:nvSpPr>
          <p:cNvPr id="3" name="Content Placeholder 2"/>
          <p:cNvSpPr>
            <a:spLocks noGrp="1"/>
          </p:cNvSpPr>
          <p:nvPr>
            <p:ph idx="1"/>
          </p:nvPr>
        </p:nvSpPr>
        <p:spPr>
          <a:xfrm>
            <a:off x="628650" y="1978025"/>
            <a:ext cx="7886700" cy="4130675"/>
          </a:xfrm>
        </p:spPr>
        <p:txBody>
          <a:bodyPr>
            <a:normAutofit/>
          </a:bodyPr>
          <a:lstStyle/>
          <a:p>
            <a:pPr>
              <a:spcBef>
                <a:spcPts val="2250"/>
              </a:spcBef>
            </a:pPr>
            <a:r>
              <a:rPr lang="en-US" b="0" i="0" u="none" strike="noStrike" baseline="0" dirty="0" smtClean="0">
                <a:solidFill>
                  <a:srgbClr val="595959"/>
                </a:solidFill>
                <a:latin typeface="ArialMT"/>
              </a:rPr>
              <a:t>By the mid-1980s the Instream</a:t>
            </a:r>
            <a:r>
              <a:rPr lang="en-US" b="0" i="0" u="none" strike="noStrike" dirty="0" smtClean="0">
                <a:solidFill>
                  <a:srgbClr val="595959"/>
                </a:solidFill>
                <a:latin typeface="ArialMT"/>
              </a:rPr>
              <a:t> Flow</a:t>
            </a:r>
            <a:r>
              <a:rPr lang="en-US" b="0" i="0" u="none" strike="noStrike" baseline="0" dirty="0" smtClean="0">
                <a:solidFill>
                  <a:srgbClr val="595959"/>
                </a:solidFill>
                <a:latin typeface="ArialMT"/>
              </a:rPr>
              <a:t> program had become controversial</a:t>
            </a:r>
          </a:p>
          <a:p>
            <a:pPr>
              <a:spcBef>
                <a:spcPts val="2250"/>
              </a:spcBef>
            </a:pPr>
            <a:r>
              <a:rPr lang="en-US" b="0" i="0" u="none" strike="noStrike" baseline="0" dirty="0" smtClean="0">
                <a:solidFill>
                  <a:srgbClr val="595959"/>
                </a:solidFill>
                <a:latin typeface="ArialMT"/>
              </a:rPr>
              <a:t>Seen by off-stream use interests as too restrictive on future  water rights and by instream interests as not strong enough</a:t>
            </a:r>
          </a:p>
          <a:p>
            <a:pPr>
              <a:spcBef>
                <a:spcPts val="2250"/>
              </a:spcBef>
            </a:pPr>
            <a:r>
              <a:rPr lang="en-US" b="0" i="0" u="none" strike="noStrike" baseline="0" dirty="0" smtClean="0">
                <a:solidFill>
                  <a:srgbClr val="595959"/>
                </a:solidFill>
                <a:latin typeface="ArialMT"/>
              </a:rPr>
              <a:t>WRIA 16 proposed rule vetoed in 1985 by the State</a:t>
            </a:r>
          </a:p>
          <a:p>
            <a:pPr>
              <a:spcBef>
                <a:spcPts val="2250"/>
              </a:spcBef>
            </a:pPr>
            <a:r>
              <a:rPr lang="en-US" b="0" i="0" u="none" strike="noStrike" baseline="0" dirty="0" smtClean="0">
                <a:solidFill>
                  <a:srgbClr val="595959"/>
                </a:solidFill>
                <a:latin typeface="ArialMT"/>
              </a:rPr>
              <a:t>Ecological Commission (now defunct) as not protective</a:t>
            </a:r>
            <a:r>
              <a:rPr lang="en-US" b="0" i="0" u="none" strike="noStrike" dirty="0" smtClean="0">
                <a:solidFill>
                  <a:srgbClr val="595959"/>
                </a:solidFill>
                <a:latin typeface="ArialMT"/>
              </a:rPr>
              <a:t> </a:t>
            </a:r>
            <a:r>
              <a:rPr lang="en-US" b="0" i="0" u="none" strike="noStrike" baseline="0" dirty="0" smtClean="0">
                <a:solidFill>
                  <a:srgbClr val="595959"/>
                </a:solidFill>
                <a:latin typeface="ArialMT"/>
              </a:rPr>
              <a:t>enough</a:t>
            </a:r>
          </a:p>
          <a:p>
            <a:pPr>
              <a:spcBef>
                <a:spcPts val="2250"/>
              </a:spcBef>
            </a:pPr>
            <a:r>
              <a:rPr lang="en-US" b="0" i="0" u="none" strike="noStrike" baseline="0" dirty="0" smtClean="0">
                <a:solidFill>
                  <a:srgbClr val="595959"/>
                </a:solidFill>
                <a:latin typeface="ArialMT"/>
              </a:rPr>
              <a:t>In 1986 Director Andrea </a:t>
            </a:r>
            <a:r>
              <a:rPr lang="en-US" b="0" i="0" u="none" strike="noStrike" baseline="0" dirty="0" err="1" smtClean="0">
                <a:solidFill>
                  <a:srgbClr val="595959"/>
                </a:solidFill>
                <a:latin typeface="ArialMT"/>
              </a:rPr>
              <a:t>Riniker</a:t>
            </a:r>
            <a:r>
              <a:rPr lang="en-US" b="0" i="0" u="none" strike="noStrike" baseline="0" dirty="0" smtClean="0">
                <a:solidFill>
                  <a:srgbClr val="595959"/>
                </a:solidFill>
                <a:latin typeface="ArialMT"/>
              </a:rPr>
              <a:t> ordered a pause in rule-making to start an internal review the Instream</a:t>
            </a:r>
            <a:r>
              <a:rPr lang="en-US" b="0" i="0" u="none" strike="noStrike" dirty="0" smtClean="0">
                <a:solidFill>
                  <a:srgbClr val="595959"/>
                </a:solidFill>
                <a:latin typeface="ArialMT"/>
              </a:rPr>
              <a:t> Flow</a:t>
            </a:r>
            <a:r>
              <a:rPr lang="en-US" b="0" i="0" u="none" strike="noStrike" baseline="0" dirty="0" smtClean="0">
                <a:solidFill>
                  <a:srgbClr val="595959"/>
                </a:solidFill>
                <a:latin typeface="ArialMT"/>
              </a:rPr>
              <a:t> program</a:t>
            </a:r>
            <a:endParaRPr lang="en-US" dirty="0"/>
          </a:p>
        </p:txBody>
      </p:sp>
    </p:spTree>
    <p:extLst>
      <p:ext uri="{BB962C8B-B14F-4D97-AF65-F5344CB8AC3E}">
        <p14:creationId xmlns:p14="http://schemas.microsoft.com/office/powerpoint/2010/main" val="58646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Hiatus (cont.)</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Ecology took about a year for the internal review and published a new draft programmatic EIS</a:t>
            </a:r>
          </a:p>
          <a:p>
            <a:pPr>
              <a:spcBef>
                <a:spcPts val="2250"/>
              </a:spcBef>
            </a:pPr>
            <a:r>
              <a:rPr lang="en-US" b="0" i="0" u="none" strike="noStrike" baseline="0" dirty="0" smtClean="0">
                <a:solidFill>
                  <a:srgbClr val="595959"/>
                </a:solidFill>
                <a:latin typeface="ArialMT"/>
              </a:rPr>
              <a:t>Ecology published a draft preferred alternative in 1986-87 which proposed to continue the Instream</a:t>
            </a:r>
            <a:r>
              <a:rPr lang="en-US" b="0" i="0" u="none" strike="noStrike" dirty="0" smtClean="0">
                <a:solidFill>
                  <a:srgbClr val="595959"/>
                </a:solidFill>
                <a:latin typeface="ArialMT"/>
              </a:rPr>
              <a:t> Flow</a:t>
            </a:r>
            <a:r>
              <a:rPr lang="en-US" b="0" i="0" u="none" strike="noStrike" baseline="0" dirty="0" smtClean="0">
                <a:solidFill>
                  <a:srgbClr val="595959"/>
                </a:solidFill>
                <a:latin typeface="ArialMT"/>
              </a:rPr>
              <a:t> program, emphasize water conservation and changes to existing water rights</a:t>
            </a:r>
          </a:p>
          <a:p>
            <a:pPr>
              <a:spcBef>
                <a:spcPts val="2250"/>
              </a:spcBef>
            </a:pPr>
            <a:r>
              <a:rPr lang="en-US" b="0" i="0" u="none" strike="noStrike" baseline="0" dirty="0" smtClean="0">
                <a:solidFill>
                  <a:srgbClr val="595959"/>
                </a:solidFill>
                <a:latin typeface="ArialMT"/>
              </a:rPr>
              <a:t>In reaction the Legislature passed a bill establishing a Joint Select Committee of the Legislature to study the matter and an 18 month freeze on rule making and issuing new rights</a:t>
            </a:r>
            <a:endParaRPr lang="en-US" dirty="0"/>
          </a:p>
        </p:txBody>
      </p:sp>
    </p:spTree>
    <p:extLst>
      <p:ext uri="{BB962C8B-B14F-4D97-AF65-F5344CB8AC3E}">
        <p14:creationId xmlns:p14="http://schemas.microsoft.com/office/powerpoint/2010/main" val="111822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Instream Flow Statutes</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solidFill>
                  <a:schemeClr val="accent1">
                    <a:lumMod val="50000"/>
                  </a:schemeClr>
                </a:solidFill>
                <a:latin typeface="ArialMT"/>
              </a:rPr>
              <a:t>1949 Fisheries Code - RCW 77.57.020</a:t>
            </a:r>
            <a:r>
              <a:rPr lang="en-US" sz="2400" dirty="0">
                <a:solidFill>
                  <a:schemeClr val="accent1">
                    <a:lumMod val="50000"/>
                  </a:schemeClr>
                </a:solidFill>
                <a:latin typeface="ArialMT"/>
              </a:rPr>
              <a:t/>
            </a:r>
            <a:br>
              <a:rPr lang="en-US" sz="2400" dirty="0">
                <a:solidFill>
                  <a:schemeClr val="accent1">
                    <a:lumMod val="50000"/>
                  </a:schemeClr>
                </a:solidFill>
                <a:latin typeface="ArialMT"/>
              </a:rPr>
            </a:br>
            <a:endParaRPr lang="en-US" sz="2400" dirty="0">
              <a:solidFill>
                <a:schemeClr val="accent1">
                  <a:lumMod val="50000"/>
                </a:schemeClr>
              </a:solidFill>
              <a:latin typeface="ArialMT"/>
            </a:endParaRPr>
          </a:p>
          <a:p>
            <a:pPr lvl="1"/>
            <a:r>
              <a:rPr lang="en-US" sz="2100" dirty="0"/>
              <a:t>WDFW to review water right applications and </a:t>
            </a:r>
            <a:r>
              <a:rPr lang="en-US" sz="2100" dirty="0"/>
              <a:t>recommend disposition </a:t>
            </a:r>
            <a:r>
              <a:rPr lang="en-US" sz="2100" dirty="0"/>
              <a:t>to </a:t>
            </a:r>
            <a:r>
              <a:rPr lang="en-US" sz="2100" dirty="0"/>
              <a:t>Ecology</a:t>
            </a:r>
            <a:br>
              <a:rPr lang="en-US" sz="2100" dirty="0"/>
            </a:br>
            <a:endParaRPr lang="en-US" sz="2100" dirty="0"/>
          </a:p>
          <a:p>
            <a:pPr lvl="1"/>
            <a:r>
              <a:rPr lang="en-US" sz="2100" dirty="0"/>
              <a:t>Objective</a:t>
            </a:r>
            <a:r>
              <a:rPr lang="en-US" sz="2100" dirty="0"/>
              <a:t>: Protect flow needed to adequately support </a:t>
            </a:r>
            <a:r>
              <a:rPr lang="en-US" sz="2100" dirty="0"/>
              <a:t>food fish </a:t>
            </a:r>
            <a:r>
              <a:rPr lang="en-US" sz="2100" dirty="0"/>
              <a:t>and game fish populations in the affected </a:t>
            </a:r>
            <a:r>
              <a:rPr lang="en-US" sz="2100" dirty="0"/>
              <a:t>stream</a:t>
            </a:r>
            <a:br>
              <a:rPr lang="en-US" sz="2100" dirty="0"/>
            </a:br>
            <a:endParaRPr lang="en-US" sz="2100" dirty="0"/>
          </a:p>
          <a:p>
            <a:pPr lvl="1"/>
            <a:r>
              <a:rPr lang="en-US" sz="2100" dirty="0"/>
              <a:t>Resulted </a:t>
            </a:r>
            <a:r>
              <a:rPr lang="en-US" sz="2100" dirty="0"/>
              <a:t>in denials or flow provisions in several </a:t>
            </a:r>
            <a:r>
              <a:rPr lang="en-US" sz="2100" dirty="0"/>
              <a:t>hundred streams </a:t>
            </a:r>
            <a:r>
              <a:rPr lang="en-US" sz="2100" dirty="0"/>
              <a:t>(mostly small)</a:t>
            </a:r>
          </a:p>
        </p:txBody>
      </p:sp>
    </p:spTree>
    <p:extLst>
      <p:ext uri="{BB962C8B-B14F-4D97-AF65-F5344CB8AC3E}">
        <p14:creationId xmlns:p14="http://schemas.microsoft.com/office/powerpoint/2010/main" val="313155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Select Committee</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Fact Finder hired by the JSC to talk to interested parties, review the facts and make recommendations</a:t>
            </a:r>
          </a:p>
          <a:p>
            <a:pPr>
              <a:spcBef>
                <a:spcPts val="2250"/>
              </a:spcBef>
            </a:pPr>
            <a:r>
              <a:rPr lang="en-US" b="0" i="0" u="none" strike="noStrike" baseline="0" dirty="0" smtClean="0">
                <a:solidFill>
                  <a:srgbClr val="595959"/>
                </a:solidFill>
                <a:latin typeface="ArialMT"/>
              </a:rPr>
              <a:t>Report issued in 1988. Among other things it recommended clarifying numerous ambiguities and unclear provisions of state water law</a:t>
            </a:r>
          </a:p>
          <a:p>
            <a:pPr marL="0" indent="0">
              <a:spcBef>
                <a:spcPts val="2250"/>
              </a:spcBef>
              <a:buNone/>
            </a:pPr>
            <a:r>
              <a:rPr lang="en-US" b="0" i="0" u="none" strike="noStrike" baseline="0" dirty="0" smtClean="0">
                <a:solidFill>
                  <a:srgbClr val="595959"/>
                </a:solidFill>
                <a:latin typeface="ArialMT"/>
              </a:rPr>
              <a:t>JSC subsequently decided to focus on two issues: </a:t>
            </a:r>
          </a:p>
          <a:p>
            <a:pPr marL="728663" lvl="1" indent="-385763">
              <a:buAutoNum type="arabicParenR"/>
            </a:pPr>
            <a:r>
              <a:rPr lang="en-US" sz="2100" dirty="0">
                <a:solidFill>
                  <a:srgbClr val="595959"/>
                </a:solidFill>
                <a:latin typeface="ArialMT"/>
              </a:rPr>
              <a:t>I</a:t>
            </a:r>
            <a:r>
              <a:rPr lang="en-US" sz="2100" dirty="0">
                <a:solidFill>
                  <a:srgbClr val="595959"/>
                </a:solidFill>
                <a:latin typeface="ArialMT"/>
              </a:rPr>
              <a:t>nstream flows and </a:t>
            </a:r>
          </a:p>
          <a:p>
            <a:pPr marL="728663" lvl="1" indent="-385763">
              <a:buAutoNum type="arabicParenR"/>
            </a:pPr>
            <a:r>
              <a:rPr lang="en-US" sz="2100" dirty="0">
                <a:solidFill>
                  <a:srgbClr val="595959"/>
                </a:solidFill>
                <a:latin typeface="ArialMT"/>
              </a:rPr>
              <a:t>W</a:t>
            </a:r>
            <a:r>
              <a:rPr lang="en-US" sz="2100" dirty="0">
                <a:solidFill>
                  <a:srgbClr val="595959"/>
                </a:solidFill>
                <a:latin typeface="ArialMT"/>
              </a:rPr>
              <a:t>atershed planning</a:t>
            </a:r>
            <a:endParaRPr lang="en-US" sz="2100" dirty="0"/>
          </a:p>
        </p:txBody>
      </p:sp>
    </p:spTree>
    <p:extLst>
      <p:ext uri="{BB962C8B-B14F-4D97-AF65-F5344CB8AC3E}">
        <p14:creationId xmlns:p14="http://schemas.microsoft.com/office/powerpoint/2010/main" val="3579690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JSC Results</a:t>
            </a:r>
            <a:endParaRPr lang="en-US" dirty="0"/>
          </a:p>
        </p:txBody>
      </p:sp>
      <p:sp>
        <p:nvSpPr>
          <p:cNvPr id="3" name="Content Placeholder 2"/>
          <p:cNvSpPr>
            <a:spLocks noGrp="1"/>
          </p:cNvSpPr>
          <p:nvPr>
            <p:ph idx="1"/>
          </p:nvPr>
        </p:nvSpPr>
        <p:spPr/>
        <p:txBody>
          <a:bodyPr>
            <a:normAutofit/>
          </a:bodyPr>
          <a:lstStyle/>
          <a:p>
            <a:pPr marL="0" indent="0">
              <a:buNone/>
            </a:pPr>
            <a:r>
              <a:rPr lang="en-US" b="0" i="0" u="none" strike="noStrike" baseline="0" dirty="0" smtClean="0">
                <a:solidFill>
                  <a:srgbClr val="595959"/>
                </a:solidFill>
                <a:latin typeface="ArialMT"/>
              </a:rPr>
              <a:t>JSC had difficulty reaching internal consensus with several exceptions:</a:t>
            </a:r>
          </a:p>
          <a:p>
            <a:pPr lvl="1">
              <a:spcBef>
                <a:spcPts val="1800"/>
              </a:spcBef>
            </a:pPr>
            <a:r>
              <a:rPr lang="en-US" sz="2100" dirty="0">
                <a:solidFill>
                  <a:srgbClr val="595959"/>
                </a:solidFill>
                <a:latin typeface="ArialMT"/>
              </a:rPr>
              <a:t>A conservation task force was spun off which resulted in legislation in 1989</a:t>
            </a:r>
          </a:p>
          <a:p>
            <a:pPr lvl="1">
              <a:spcBef>
                <a:spcPts val="1800"/>
              </a:spcBef>
            </a:pPr>
            <a:r>
              <a:rPr lang="en-US" sz="2100" dirty="0">
                <a:solidFill>
                  <a:srgbClr val="595959"/>
                </a:solidFill>
                <a:latin typeface="ArialMT"/>
              </a:rPr>
              <a:t>The JSC called for a data management task force which identified needed data and information improvements</a:t>
            </a:r>
          </a:p>
          <a:p>
            <a:pPr lvl="1">
              <a:spcBef>
                <a:spcPts val="1800"/>
              </a:spcBef>
            </a:pPr>
            <a:r>
              <a:rPr lang="en-US" sz="2100" dirty="0">
                <a:solidFill>
                  <a:srgbClr val="595959"/>
                </a:solidFill>
                <a:latin typeface="ArialMT"/>
              </a:rPr>
              <a:t>The JSC directed ECY to select two areas of the state for a new regional water planning approach. The areas selected were the Quilcene/Snow and the Methow basins</a:t>
            </a:r>
            <a:endParaRPr lang="en-US" sz="2100" dirty="0"/>
          </a:p>
        </p:txBody>
      </p:sp>
    </p:spTree>
    <p:extLst>
      <p:ext uri="{BB962C8B-B14F-4D97-AF65-F5344CB8AC3E}">
        <p14:creationId xmlns:p14="http://schemas.microsoft.com/office/powerpoint/2010/main" val="2921040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JSC Ends</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JSC’s authorization expired in 1990 and its efforts morphed into the Chelan agreement efforts that began that year</a:t>
            </a:r>
          </a:p>
          <a:p>
            <a:pPr>
              <a:spcBef>
                <a:spcPts val="2250"/>
              </a:spcBef>
            </a:pPr>
            <a:r>
              <a:rPr lang="en-US" b="0" i="0" u="none" strike="noStrike" baseline="0" dirty="0" smtClean="0">
                <a:solidFill>
                  <a:srgbClr val="595959"/>
                </a:solidFill>
                <a:latin typeface="ArialMT"/>
              </a:rPr>
              <a:t>ECY resumed issuing water rights but put much greater emphasis on processing change applications over apps for new water rights</a:t>
            </a:r>
          </a:p>
          <a:p>
            <a:pPr marL="0" indent="0">
              <a:spcBef>
                <a:spcPts val="2250"/>
              </a:spcBef>
              <a:buNone/>
            </a:pPr>
            <a:r>
              <a:rPr lang="en-US" b="0" i="0" u="none" strike="noStrike" baseline="0" dirty="0" smtClean="0">
                <a:solidFill>
                  <a:srgbClr val="595959"/>
                </a:solidFill>
                <a:latin typeface="ArialMT"/>
              </a:rPr>
              <a:t>ECY did not restart instream flow rule-making until around 2000 due to the politics and budgetary limits and the focus on local watershed planning</a:t>
            </a:r>
            <a:endParaRPr lang="en-US" dirty="0"/>
          </a:p>
        </p:txBody>
      </p:sp>
    </p:spTree>
    <p:extLst>
      <p:ext uri="{BB962C8B-B14F-4D97-AF65-F5344CB8AC3E}">
        <p14:creationId xmlns:p14="http://schemas.microsoft.com/office/powerpoint/2010/main" val="2581501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Chelan Agreement on Water Resources</a:t>
            </a:r>
            <a:endParaRPr lang="en-US" dirty="0"/>
          </a:p>
        </p:txBody>
      </p:sp>
      <p:sp>
        <p:nvSpPr>
          <p:cNvPr id="3" name="Content Placeholder 2"/>
          <p:cNvSpPr>
            <a:spLocks noGrp="1"/>
          </p:cNvSpPr>
          <p:nvPr>
            <p:ph idx="1"/>
          </p:nvPr>
        </p:nvSpPr>
        <p:spPr/>
        <p:txBody>
          <a:bodyPr>
            <a:normAutofit/>
          </a:bodyPr>
          <a:lstStyle/>
          <a:p>
            <a:pPr>
              <a:lnSpc>
                <a:spcPct val="150000"/>
              </a:lnSpc>
              <a:spcBef>
                <a:spcPts val="2250"/>
              </a:spcBef>
            </a:pPr>
            <a:r>
              <a:rPr lang="en-US" b="0" i="0" u="none" strike="noStrike" baseline="0" dirty="0" smtClean="0">
                <a:solidFill>
                  <a:srgbClr val="595959"/>
                </a:solidFill>
                <a:latin typeface="ArialMT"/>
              </a:rPr>
              <a:t>As the JSC lost momentum, Governor Booth Gardner’s office called a meeting of legislators, tribes and agencies and proposed discussions aimed at resolving water issues</a:t>
            </a:r>
          </a:p>
          <a:p>
            <a:pPr>
              <a:lnSpc>
                <a:spcPct val="150000"/>
              </a:lnSpc>
              <a:spcBef>
                <a:spcPts val="2250"/>
              </a:spcBef>
            </a:pPr>
            <a:r>
              <a:rPr lang="en-US" b="0" i="0" u="none" strike="noStrike" baseline="0" dirty="0" smtClean="0">
                <a:solidFill>
                  <a:srgbClr val="595959"/>
                </a:solidFill>
                <a:latin typeface="ArialMT"/>
              </a:rPr>
              <a:t>Water interests met at Rosario and later at Chelan to further develop this effort. The outcome was the “Chelan Agreement” although it was never subject to signatures and therefore not binding.</a:t>
            </a:r>
            <a:endParaRPr lang="en-US" dirty="0"/>
          </a:p>
        </p:txBody>
      </p:sp>
    </p:spTree>
    <p:extLst>
      <p:ext uri="{BB962C8B-B14F-4D97-AF65-F5344CB8AC3E}">
        <p14:creationId xmlns:p14="http://schemas.microsoft.com/office/powerpoint/2010/main" val="2217319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Chelan Agreement (cont.)</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The centerpiece was a commitment to work cooperatively (government to government) to resolve water issues and to use a more comprehensive planning framework in the future including linkages to growth management</a:t>
            </a:r>
          </a:p>
          <a:p>
            <a:pPr>
              <a:spcBef>
                <a:spcPts val="2250"/>
              </a:spcBef>
            </a:pPr>
            <a:r>
              <a:rPr lang="en-US" b="0" i="0" u="none" strike="noStrike" baseline="0" dirty="0" smtClean="0">
                <a:solidFill>
                  <a:srgbClr val="595959"/>
                </a:solidFill>
                <a:latin typeface="ArialMT"/>
              </a:rPr>
              <a:t>Water Resources Forum was appointed to provide for ongoing discussions and implementation</a:t>
            </a:r>
          </a:p>
          <a:p>
            <a:pPr>
              <a:spcBef>
                <a:spcPts val="2250"/>
              </a:spcBef>
            </a:pPr>
            <a:r>
              <a:rPr lang="en-US" b="0" i="0" u="none" strike="noStrike" baseline="0" dirty="0" smtClean="0">
                <a:solidFill>
                  <a:srgbClr val="595959"/>
                </a:solidFill>
                <a:latin typeface="ArialMT"/>
              </a:rPr>
              <a:t>The “agreement” collapsed after several years of effort and a change in control of the Legislature</a:t>
            </a:r>
            <a:endParaRPr lang="en-US" dirty="0"/>
          </a:p>
        </p:txBody>
      </p:sp>
    </p:spTree>
    <p:extLst>
      <p:ext uri="{BB962C8B-B14F-4D97-AF65-F5344CB8AC3E}">
        <p14:creationId xmlns:p14="http://schemas.microsoft.com/office/powerpoint/2010/main" val="2748316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Water Rights Legislation</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1989 trust water right state legislation for the Yakima basin (Ch. 90.38 RCW) was passed to assure that water conserved under the Yakima Enhancement Project could be reallocated</a:t>
            </a:r>
          </a:p>
          <a:p>
            <a:pPr>
              <a:spcBef>
                <a:spcPts val="2250"/>
              </a:spcBef>
            </a:pPr>
            <a:r>
              <a:rPr lang="en-US" b="0" i="0" u="none" strike="noStrike" baseline="0" dirty="0" smtClean="0">
                <a:solidFill>
                  <a:srgbClr val="595959"/>
                </a:solidFill>
                <a:latin typeface="ArialMT"/>
              </a:rPr>
              <a:t>1991 state legislation extended trust water rights authority to the rest of the state (Ch. 90.42 RCW)</a:t>
            </a:r>
          </a:p>
          <a:p>
            <a:pPr>
              <a:spcBef>
                <a:spcPts val="2250"/>
              </a:spcBef>
            </a:pPr>
            <a:r>
              <a:rPr lang="en-US" b="0" i="0" u="none" strike="noStrike" baseline="0" dirty="0" smtClean="0">
                <a:solidFill>
                  <a:srgbClr val="595959"/>
                </a:solidFill>
                <a:latin typeface="ArialMT"/>
              </a:rPr>
              <a:t>TWRs can be established by water conservation, purchase, lease, or gift but not by condemnation</a:t>
            </a:r>
          </a:p>
          <a:p>
            <a:pPr>
              <a:spcBef>
                <a:spcPts val="2250"/>
              </a:spcBef>
            </a:pPr>
            <a:r>
              <a:rPr lang="en-US" b="0" i="0" u="none" strike="noStrike" baseline="0" dirty="0" smtClean="0">
                <a:solidFill>
                  <a:srgbClr val="595959"/>
                </a:solidFill>
                <a:latin typeface="ArialMT"/>
              </a:rPr>
              <a:t>Many TWRs have been acquired by the state since the 1990s</a:t>
            </a:r>
            <a:endParaRPr lang="en-US" dirty="0"/>
          </a:p>
        </p:txBody>
      </p:sp>
    </p:spTree>
    <p:extLst>
      <p:ext uri="{BB962C8B-B14F-4D97-AF65-F5344CB8AC3E}">
        <p14:creationId xmlns:p14="http://schemas.microsoft.com/office/powerpoint/2010/main" val="556765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Growth Management Act Water </a:t>
            </a:r>
            <a:r>
              <a:rPr lang="en-US" dirty="0" smtClean="0"/>
              <a:t>Provisions 1990</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Local government subdivision approvals are conditioned upon provisions for potable water supply (RCW 58.17.110)</a:t>
            </a:r>
          </a:p>
          <a:p>
            <a:pPr>
              <a:spcBef>
                <a:spcPts val="2250"/>
              </a:spcBef>
            </a:pPr>
            <a:r>
              <a:rPr lang="en-US" b="0" i="0" u="none" strike="noStrike" baseline="0" dirty="0" smtClean="0">
                <a:solidFill>
                  <a:srgbClr val="595959"/>
                </a:solidFill>
                <a:latin typeface="ArialMT"/>
              </a:rPr>
              <a:t>Local government approval of building permits conditioned on evidence of an adequate water supply for the building (RCW 19.27.097)</a:t>
            </a:r>
          </a:p>
          <a:p>
            <a:pPr>
              <a:spcBef>
                <a:spcPts val="2250"/>
              </a:spcBef>
            </a:pPr>
            <a:r>
              <a:rPr lang="en-US" b="0" i="0" u="none" strike="noStrike" baseline="0" dirty="0" smtClean="0">
                <a:solidFill>
                  <a:srgbClr val="595959"/>
                </a:solidFill>
                <a:latin typeface="ArialMT"/>
              </a:rPr>
              <a:t>A scattering of other provisions requiring protection of aquifers and water supply sources &amp; prohibiting urban level services outside urban growth boundaries (Ch. 36.70A RCW)</a:t>
            </a:r>
            <a:endParaRPr lang="en-US" dirty="0"/>
          </a:p>
        </p:txBody>
      </p:sp>
    </p:spTree>
    <p:extLst>
      <p:ext uri="{BB962C8B-B14F-4D97-AF65-F5344CB8AC3E}">
        <p14:creationId xmlns:p14="http://schemas.microsoft.com/office/powerpoint/2010/main" val="2376388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and Snake River Withdrawals</a:t>
            </a:r>
            <a:endParaRPr lang="en-US" dirty="0"/>
          </a:p>
        </p:txBody>
      </p:sp>
      <p:sp>
        <p:nvSpPr>
          <p:cNvPr id="3" name="Content Placeholder 2"/>
          <p:cNvSpPr>
            <a:spLocks noGrp="1"/>
          </p:cNvSpPr>
          <p:nvPr>
            <p:ph idx="1"/>
          </p:nvPr>
        </p:nvSpPr>
        <p:spPr/>
        <p:txBody>
          <a:bodyPr>
            <a:noAutofit/>
          </a:bodyPr>
          <a:lstStyle/>
          <a:p>
            <a:pPr>
              <a:lnSpc>
                <a:spcPct val="100000"/>
              </a:lnSpc>
              <a:spcBef>
                <a:spcPts val="2250"/>
              </a:spcBef>
            </a:pPr>
            <a:r>
              <a:rPr lang="en-US" b="0" i="0" u="none" strike="noStrike" baseline="0" dirty="0" smtClean="0">
                <a:solidFill>
                  <a:srgbClr val="595959"/>
                </a:solidFill>
                <a:latin typeface="ArialMT"/>
              </a:rPr>
              <a:t>Snake River Sockeye were proposed for listing under the Endangered Species Act in 1991</a:t>
            </a:r>
          </a:p>
          <a:p>
            <a:pPr>
              <a:lnSpc>
                <a:spcPct val="100000"/>
              </a:lnSpc>
              <a:spcBef>
                <a:spcPts val="2250"/>
              </a:spcBef>
            </a:pPr>
            <a:r>
              <a:rPr lang="en-US" b="0" i="0" u="none" strike="noStrike" baseline="0" dirty="0" smtClean="0">
                <a:solidFill>
                  <a:srgbClr val="595959"/>
                </a:solidFill>
                <a:latin typeface="ArialMT"/>
              </a:rPr>
              <a:t>Other proposed listings soon followed for Snake and Columbia River anadromous fish</a:t>
            </a:r>
          </a:p>
          <a:p>
            <a:pPr>
              <a:lnSpc>
                <a:spcPct val="100000"/>
              </a:lnSpc>
              <a:spcBef>
                <a:spcPts val="2250"/>
              </a:spcBef>
            </a:pPr>
            <a:r>
              <a:rPr lang="en-US" b="0" i="0" u="none" strike="noStrike" baseline="0" dirty="0" smtClean="0">
                <a:solidFill>
                  <a:srgbClr val="595959"/>
                </a:solidFill>
                <a:latin typeface="ArialMT"/>
              </a:rPr>
              <a:t>The Northwest Power Planning Council called for states to hold off on issuing more water rights pending development of a recovery plan</a:t>
            </a:r>
            <a:endParaRPr lang="en-US" dirty="0"/>
          </a:p>
        </p:txBody>
      </p:sp>
    </p:spTree>
    <p:extLst>
      <p:ext uri="{BB962C8B-B14F-4D97-AF65-F5344CB8AC3E}">
        <p14:creationId xmlns:p14="http://schemas.microsoft.com/office/powerpoint/2010/main" val="4023432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and Snake River Withdrawals (cont.)</a:t>
            </a:r>
            <a:endParaRPr lang="en-US" dirty="0"/>
          </a:p>
        </p:txBody>
      </p:sp>
      <p:sp>
        <p:nvSpPr>
          <p:cNvPr id="3" name="Content Placeholder 2"/>
          <p:cNvSpPr>
            <a:spLocks noGrp="1"/>
          </p:cNvSpPr>
          <p:nvPr>
            <p:ph idx="1"/>
          </p:nvPr>
        </p:nvSpPr>
        <p:spPr/>
        <p:txBody>
          <a:bodyPr>
            <a:normAutofit/>
          </a:bodyPr>
          <a:lstStyle/>
          <a:p>
            <a:pPr>
              <a:lnSpc>
                <a:spcPct val="150000"/>
              </a:lnSpc>
              <a:spcBef>
                <a:spcPts val="2250"/>
              </a:spcBef>
            </a:pPr>
            <a:r>
              <a:rPr lang="en-US" b="0" i="0" u="none" strike="noStrike" baseline="0" dirty="0" smtClean="0">
                <a:solidFill>
                  <a:srgbClr val="595959"/>
                </a:solidFill>
                <a:latin typeface="ArialMT"/>
              </a:rPr>
              <a:t>In 1991 Ecology withdrew unappropriated water of the Snake and Columbia rivers from appropriation initially by an emergency rule followed by “permanent” rule-making under the authority of RCW 90.54.050</a:t>
            </a:r>
          </a:p>
          <a:p>
            <a:pPr>
              <a:lnSpc>
                <a:spcPct val="150000"/>
              </a:lnSpc>
              <a:spcBef>
                <a:spcPts val="2250"/>
              </a:spcBef>
            </a:pPr>
            <a:r>
              <a:rPr lang="en-US" b="0" i="0" u="none" strike="noStrike" baseline="0" dirty="0" smtClean="0">
                <a:solidFill>
                  <a:srgbClr val="595959"/>
                </a:solidFill>
                <a:latin typeface="ArialMT"/>
              </a:rPr>
              <a:t>The withdrawals would have expired in 1999 but were overridden by legislation terminating them in 1997</a:t>
            </a:r>
            <a:endParaRPr lang="en-US" dirty="0"/>
          </a:p>
        </p:txBody>
      </p:sp>
    </p:spTree>
    <p:extLst>
      <p:ext uri="{BB962C8B-B14F-4D97-AF65-F5344CB8AC3E}">
        <p14:creationId xmlns:p14="http://schemas.microsoft.com/office/powerpoint/2010/main" val="4250780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Yakima Basin </a:t>
            </a:r>
            <a:r>
              <a:rPr lang="en-US" dirty="0"/>
              <a:t>E</a:t>
            </a:r>
            <a:r>
              <a:rPr lang="en-US" dirty="0" smtClean="0"/>
              <a:t>nhancement Project</a:t>
            </a:r>
            <a:endParaRPr lang="en-US" dirty="0"/>
          </a:p>
        </p:txBody>
      </p:sp>
      <p:sp>
        <p:nvSpPr>
          <p:cNvPr id="3" name="Content Placeholder 2"/>
          <p:cNvSpPr>
            <a:spLocks noGrp="1"/>
          </p:cNvSpPr>
          <p:nvPr>
            <p:ph idx="1"/>
          </p:nvPr>
        </p:nvSpPr>
        <p:spPr/>
        <p:txBody>
          <a:bodyPr>
            <a:normAutofit/>
          </a:bodyPr>
          <a:lstStyle/>
          <a:p>
            <a:pPr>
              <a:lnSpc>
                <a:spcPct val="120000"/>
              </a:lnSpc>
              <a:spcBef>
                <a:spcPts val="2250"/>
              </a:spcBef>
            </a:pPr>
            <a:r>
              <a:rPr lang="en-US" b="0" i="0" u="none" strike="noStrike" baseline="0" dirty="0" smtClean="0">
                <a:solidFill>
                  <a:srgbClr val="595959"/>
                </a:solidFill>
                <a:latin typeface="ArialMT"/>
              </a:rPr>
              <a:t>Federal legislation in 1994 authorized Phase 2 of the Yakima Enhancement Project which focused on improving water use efficiency and improvement of stream flows in the basin. (Phase 1 in 1984 focused on fish passage facilities)</a:t>
            </a:r>
          </a:p>
          <a:p>
            <a:pPr>
              <a:lnSpc>
                <a:spcPct val="120000"/>
              </a:lnSpc>
              <a:spcBef>
                <a:spcPts val="2250"/>
              </a:spcBef>
            </a:pPr>
            <a:r>
              <a:rPr lang="en-US" b="0" i="0" u="none" strike="noStrike" baseline="0" dirty="0" smtClean="0">
                <a:solidFill>
                  <a:srgbClr val="595959"/>
                </a:solidFill>
                <a:latin typeface="ArialMT"/>
              </a:rPr>
              <a:t>&gt; Phase 2 projects were to be funded ⅔ by federal funds and ⅓ by state and local funds. Water savings dedicated ⅔ to instream flow augmentation and ⅓ to off-stream supplies</a:t>
            </a:r>
          </a:p>
          <a:p>
            <a:pPr>
              <a:lnSpc>
                <a:spcPct val="120000"/>
              </a:lnSpc>
              <a:spcBef>
                <a:spcPts val="2250"/>
              </a:spcBef>
            </a:pPr>
            <a:r>
              <a:rPr lang="en-US" b="0" i="0" u="none" strike="noStrike" baseline="0" dirty="0" smtClean="0">
                <a:solidFill>
                  <a:srgbClr val="595959"/>
                </a:solidFill>
                <a:latin typeface="ArialMT"/>
              </a:rPr>
              <a:t>&gt; About $200 million authorized in total</a:t>
            </a:r>
            <a:endParaRPr lang="en-US" dirty="0"/>
          </a:p>
        </p:txBody>
      </p:sp>
    </p:spTree>
    <p:extLst>
      <p:ext uri="{BB962C8B-B14F-4D97-AF65-F5344CB8AC3E}">
        <p14:creationId xmlns:p14="http://schemas.microsoft.com/office/powerpoint/2010/main" val="1630948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Instream Flow Statutes (cont.)</a:t>
            </a:r>
          </a:p>
        </p:txBody>
      </p:sp>
      <p:sp>
        <p:nvSpPr>
          <p:cNvPr id="3" name="Content Placeholder 2"/>
          <p:cNvSpPr>
            <a:spLocks noGrp="1"/>
          </p:cNvSpPr>
          <p:nvPr>
            <p:ph idx="1"/>
          </p:nvPr>
        </p:nvSpPr>
        <p:spPr/>
        <p:txBody>
          <a:bodyPr>
            <a:normAutofit/>
          </a:bodyPr>
          <a:lstStyle/>
          <a:p>
            <a:pPr marL="0" indent="0">
              <a:buNone/>
            </a:pPr>
            <a:r>
              <a:rPr lang="en-US" b="1" i="0" u="none" strike="noStrike" baseline="0" dirty="0" smtClean="0">
                <a:solidFill>
                  <a:schemeClr val="accent1">
                    <a:lumMod val="50000"/>
                  </a:schemeClr>
                </a:solidFill>
                <a:latin typeface="Arial-BoldMT"/>
              </a:rPr>
              <a:t>1969 Minimum Water Flows and Levels - Ch. 90.22 RCW</a:t>
            </a:r>
            <a:endParaRPr lang="en-US" dirty="0" smtClean="0">
              <a:solidFill>
                <a:schemeClr val="accent1">
                  <a:lumMod val="50000"/>
                </a:schemeClr>
              </a:solidFill>
            </a:endParaRPr>
          </a:p>
          <a:p>
            <a:endParaRPr lang="en-US" dirty="0"/>
          </a:p>
          <a:p>
            <a:pPr lvl="1"/>
            <a:r>
              <a:rPr lang="en-US" sz="2100" dirty="0"/>
              <a:t>Ecology may establish “minimum” water flows and levels to “protect” fish, wildlife, water </a:t>
            </a:r>
            <a:r>
              <a:rPr lang="en-US" sz="2100" dirty="0" smtClean="0"/>
              <a:t>quality, </a:t>
            </a:r>
            <a:r>
              <a:rPr lang="en-US" sz="2100" dirty="0"/>
              <a:t>and other instream </a:t>
            </a:r>
            <a:r>
              <a:rPr lang="en-US" sz="2100" dirty="0"/>
              <a:t>values</a:t>
            </a:r>
            <a:br>
              <a:rPr lang="en-US" sz="2100" dirty="0"/>
            </a:br>
            <a:endParaRPr lang="en-US" sz="2100" dirty="0"/>
          </a:p>
          <a:p>
            <a:pPr lvl="1"/>
            <a:r>
              <a:rPr lang="en-US" sz="2100" dirty="0"/>
              <a:t>Ecology shall do so when requested by the </a:t>
            </a:r>
            <a:r>
              <a:rPr lang="en-US" sz="2100" dirty="0"/>
              <a:t>WDFW</a:t>
            </a:r>
            <a:br>
              <a:rPr lang="en-US" sz="2100" dirty="0"/>
            </a:br>
            <a:endParaRPr lang="en-US" sz="2100" dirty="0"/>
          </a:p>
          <a:p>
            <a:pPr lvl="1"/>
            <a:r>
              <a:rPr lang="en-US" sz="2100" dirty="0"/>
              <a:t>Adopt rules to establish or modify minimum flows or </a:t>
            </a:r>
            <a:r>
              <a:rPr lang="en-US" sz="2100" dirty="0"/>
              <a:t>levels</a:t>
            </a:r>
            <a:br>
              <a:rPr lang="en-US" sz="2100" dirty="0"/>
            </a:br>
            <a:endParaRPr lang="en-US" sz="2100" dirty="0"/>
          </a:p>
          <a:p>
            <a:pPr lvl="1"/>
            <a:r>
              <a:rPr lang="en-US" sz="2100" dirty="0"/>
              <a:t>Existing water and storage rights not affected</a:t>
            </a:r>
          </a:p>
        </p:txBody>
      </p:sp>
    </p:spTree>
    <p:extLst>
      <p:ext uri="{BB962C8B-B14F-4D97-AF65-F5344CB8AC3E}">
        <p14:creationId xmlns:p14="http://schemas.microsoft.com/office/powerpoint/2010/main" val="3910077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Yakima Basin Enhancement Project (cont.)</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ECY had already been issuing grants and loans for conservation projects in the Yakima basin under state bond programs and continued to do so for the state match</a:t>
            </a:r>
          </a:p>
          <a:p>
            <a:pPr>
              <a:spcBef>
                <a:spcPts val="2250"/>
              </a:spcBef>
            </a:pPr>
            <a:r>
              <a:rPr lang="en-US" b="0" i="0" u="none" strike="noStrike" baseline="0" dirty="0" smtClean="0">
                <a:solidFill>
                  <a:srgbClr val="595959"/>
                </a:solidFill>
                <a:latin typeface="ArialMT"/>
              </a:rPr>
              <a:t>Congressman Inslee finally got the bill passed in 1994 and the Bureau of Reclamation has gotten annual appropriations to fund its share of costs</a:t>
            </a:r>
          </a:p>
          <a:p>
            <a:pPr>
              <a:spcBef>
                <a:spcPts val="2250"/>
              </a:spcBef>
            </a:pPr>
            <a:r>
              <a:rPr lang="en-US" b="0" i="0" u="none" strike="noStrike" baseline="0" dirty="0" smtClean="0">
                <a:solidFill>
                  <a:srgbClr val="595959"/>
                </a:solidFill>
                <a:latin typeface="ArialMT"/>
              </a:rPr>
              <a:t>Irrigation districts have paid their share from rates and charges. Many ID facilities have been greatly improved and water has been conserved under the program</a:t>
            </a:r>
            <a:endParaRPr lang="en-US" dirty="0"/>
          </a:p>
        </p:txBody>
      </p:sp>
    </p:spTree>
    <p:extLst>
      <p:ext uri="{BB962C8B-B14F-4D97-AF65-F5344CB8AC3E}">
        <p14:creationId xmlns:p14="http://schemas.microsoft.com/office/powerpoint/2010/main" val="41649790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Watershed Planning Act - 1997</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New water planning provisions and supporting funding provided by the Legislature (Ch. 90.82 RCW)</a:t>
            </a:r>
          </a:p>
          <a:p>
            <a:pPr>
              <a:spcBef>
                <a:spcPts val="2250"/>
              </a:spcBef>
            </a:pPr>
            <a:r>
              <a:rPr lang="en-US" b="0" i="0" u="none" strike="noStrike" baseline="0" dirty="0" smtClean="0">
                <a:solidFill>
                  <a:srgbClr val="595959"/>
                </a:solidFill>
                <a:latin typeface="ArialMT"/>
              </a:rPr>
              <a:t>It was a limited devolution of responsibility for water resource planning from the state (Ecology) to local interests</a:t>
            </a:r>
          </a:p>
          <a:p>
            <a:pPr>
              <a:spcBef>
                <a:spcPts val="2250"/>
              </a:spcBef>
            </a:pPr>
            <a:r>
              <a:rPr lang="en-US" b="0" i="0" u="none" strike="noStrike" baseline="0" dirty="0" smtClean="0">
                <a:solidFill>
                  <a:srgbClr val="595959"/>
                </a:solidFill>
                <a:latin typeface="ArialMT"/>
              </a:rPr>
              <a:t>The primary limit is that no state or local agency is obligated to undertake an action it did not consent to</a:t>
            </a:r>
          </a:p>
          <a:p>
            <a:pPr>
              <a:spcBef>
                <a:spcPts val="2250"/>
              </a:spcBef>
            </a:pPr>
            <a:r>
              <a:rPr lang="en-US" b="0" i="0" u="none" strike="noStrike" baseline="0" dirty="0" smtClean="0">
                <a:solidFill>
                  <a:srgbClr val="595959"/>
                </a:solidFill>
                <a:latin typeface="ArialMT"/>
              </a:rPr>
              <a:t>Results were varied and depended greatly on the make-up and continuity of the local planning group</a:t>
            </a:r>
            <a:endParaRPr lang="en-US" dirty="0"/>
          </a:p>
        </p:txBody>
      </p:sp>
    </p:spTree>
    <p:extLst>
      <p:ext uri="{BB962C8B-B14F-4D97-AF65-F5344CB8AC3E}">
        <p14:creationId xmlns:p14="http://schemas.microsoft.com/office/powerpoint/2010/main" val="3841592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Watershed Planning Act (the end)</a:t>
            </a:r>
            <a:endParaRPr lang="en-US" dirty="0"/>
          </a:p>
        </p:txBody>
      </p:sp>
      <p:sp>
        <p:nvSpPr>
          <p:cNvPr id="3" name="Content Placeholder 2"/>
          <p:cNvSpPr>
            <a:spLocks noGrp="1"/>
          </p:cNvSpPr>
          <p:nvPr>
            <p:ph idx="1"/>
          </p:nvPr>
        </p:nvSpPr>
        <p:spPr/>
        <p:txBody>
          <a:bodyPr/>
          <a:lstStyle/>
          <a:p>
            <a:pPr>
              <a:lnSpc>
                <a:spcPct val="150000"/>
              </a:lnSpc>
              <a:spcBef>
                <a:spcPts val="2250"/>
              </a:spcBef>
            </a:pPr>
            <a:r>
              <a:rPr lang="en-US" b="0" i="0" u="none" strike="noStrike" baseline="0" dirty="0" smtClean="0">
                <a:solidFill>
                  <a:srgbClr val="595959"/>
                </a:solidFill>
                <a:latin typeface="ArialMT"/>
              </a:rPr>
              <a:t>Funding for planning and implementation was provided until the great recession of the late 2000s and then ended</a:t>
            </a:r>
          </a:p>
          <a:p>
            <a:pPr>
              <a:lnSpc>
                <a:spcPct val="150000"/>
              </a:lnSpc>
              <a:spcBef>
                <a:spcPts val="2250"/>
              </a:spcBef>
            </a:pPr>
            <a:r>
              <a:rPr lang="en-US" b="0" i="0" u="none" strike="noStrike" baseline="0" dirty="0" smtClean="0">
                <a:solidFill>
                  <a:srgbClr val="595959"/>
                </a:solidFill>
                <a:latin typeface="ArialMT"/>
              </a:rPr>
              <a:t>Resulted in adoption or modification of several basin rules</a:t>
            </a:r>
            <a:endParaRPr lang="en-US" dirty="0"/>
          </a:p>
        </p:txBody>
      </p:sp>
    </p:spTree>
    <p:extLst>
      <p:ext uri="{BB962C8B-B14F-4D97-AF65-F5344CB8AC3E}">
        <p14:creationId xmlns:p14="http://schemas.microsoft.com/office/powerpoint/2010/main" val="3146954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Water Conservancy </a:t>
            </a:r>
            <a:r>
              <a:rPr lang="en-US" dirty="0" smtClean="0"/>
              <a:t>Boards</a:t>
            </a:r>
            <a:br>
              <a:rPr lang="en-US" dirty="0" smtClean="0"/>
            </a:br>
            <a:r>
              <a:rPr lang="en-US" dirty="0" smtClean="0"/>
              <a:t>Ch</a:t>
            </a:r>
            <a:r>
              <a:rPr lang="en-US" dirty="0" smtClean="0"/>
              <a:t>. 90.80 </a:t>
            </a:r>
            <a:r>
              <a:rPr lang="en-US" dirty="0" smtClean="0"/>
              <a:t>RCW,</a:t>
            </a:r>
            <a:r>
              <a:rPr lang="en-US" dirty="0" smtClean="0"/>
              <a:t> </a:t>
            </a:r>
            <a:r>
              <a:rPr lang="en-US" dirty="0" smtClean="0"/>
              <a:t>1997</a:t>
            </a:r>
            <a:endParaRPr lang="en-US" dirty="0"/>
          </a:p>
        </p:txBody>
      </p:sp>
      <p:sp>
        <p:nvSpPr>
          <p:cNvPr id="3" name="Content Placeholder 2"/>
          <p:cNvSpPr>
            <a:spLocks noGrp="1"/>
          </p:cNvSpPr>
          <p:nvPr>
            <p:ph idx="1"/>
          </p:nvPr>
        </p:nvSpPr>
        <p:spPr/>
        <p:txBody>
          <a:bodyPr/>
          <a:lstStyle/>
          <a:p>
            <a:pPr>
              <a:spcBef>
                <a:spcPts val="2250"/>
              </a:spcBef>
            </a:pPr>
            <a:r>
              <a:rPr lang="en-US" b="0" i="0" u="none" strike="noStrike" baseline="0" dirty="0" smtClean="0">
                <a:solidFill>
                  <a:srgbClr val="595959"/>
                </a:solidFill>
                <a:latin typeface="ArialMT"/>
              </a:rPr>
              <a:t>New law authorized locally appointed water conservancy boards to consider and process application for change of water rights</a:t>
            </a:r>
          </a:p>
          <a:p>
            <a:pPr>
              <a:spcBef>
                <a:spcPts val="2250"/>
              </a:spcBef>
            </a:pPr>
            <a:r>
              <a:rPr lang="en-US" b="0" i="0" u="none" strike="noStrike" baseline="0" dirty="0" smtClean="0">
                <a:solidFill>
                  <a:srgbClr val="595959"/>
                </a:solidFill>
                <a:latin typeface="ArialMT"/>
              </a:rPr>
              <a:t>Ecology retained authority for final decision on approval or denial and is responsible to defend appeals</a:t>
            </a:r>
          </a:p>
          <a:p>
            <a:pPr>
              <a:spcBef>
                <a:spcPts val="2250"/>
              </a:spcBef>
            </a:pPr>
            <a:r>
              <a:rPr lang="en-US" b="0" i="0" u="none" strike="noStrike" baseline="0" dirty="0" smtClean="0">
                <a:solidFill>
                  <a:srgbClr val="595959"/>
                </a:solidFill>
                <a:latin typeface="ArialMT"/>
              </a:rPr>
              <a:t>Members appointed by county government and trained by Ecology staff</a:t>
            </a:r>
            <a:endParaRPr lang="en-US" dirty="0"/>
          </a:p>
        </p:txBody>
      </p:sp>
    </p:spTree>
    <p:extLst>
      <p:ext uri="{BB962C8B-B14F-4D97-AF65-F5344CB8AC3E}">
        <p14:creationId xmlns:p14="http://schemas.microsoft.com/office/powerpoint/2010/main" val="3656675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Reimbursement – RCW </a:t>
            </a:r>
            <a:r>
              <a:rPr lang="en-US" dirty="0" smtClean="0"/>
              <a:t>90.03.265 </a:t>
            </a:r>
            <a:br>
              <a:rPr lang="en-US" dirty="0" smtClean="0"/>
            </a:br>
            <a:r>
              <a:rPr lang="en-US" dirty="0" smtClean="0"/>
              <a:t>2000</a:t>
            </a:r>
            <a:endParaRPr lang="en-US" dirty="0"/>
          </a:p>
        </p:txBody>
      </p:sp>
      <p:sp>
        <p:nvSpPr>
          <p:cNvPr id="3" name="Content Placeholder 2"/>
          <p:cNvSpPr>
            <a:spLocks noGrp="1"/>
          </p:cNvSpPr>
          <p:nvPr>
            <p:ph idx="1"/>
          </p:nvPr>
        </p:nvSpPr>
        <p:spPr>
          <a:xfrm>
            <a:off x="628650" y="2155825"/>
            <a:ext cx="7886700" cy="3597275"/>
          </a:xfrm>
        </p:spPr>
        <p:txBody>
          <a:bodyPr/>
          <a:lstStyle/>
          <a:p>
            <a:pPr>
              <a:spcBef>
                <a:spcPts val="2250"/>
              </a:spcBef>
            </a:pPr>
            <a:r>
              <a:rPr lang="en-US" b="0" i="0" u="none" strike="noStrike" baseline="0" dirty="0" smtClean="0">
                <a:solidFill>
                  <a:srgbClr val="595959"/>
                </a:solidFill>
                <a:latin typeface="ArialMT"/>
              </a:rPr>
              <a:t>Allows a water right applicant to employ an ECY approved contractor to provide expedited review of the application</a:t>
            </a:r>
          </a:p>
          <a:p>
            <a:pPr>
              <a:spcBef>
                <a:spcPts val="2250"/>
              </a:spcBef>
            </a:pPr>
            <a:r>
              <a:rPr lang="en-US" b="0" i="0" u="none" strike="noStrike" baseline="0" dirty="0" smtClean="0">
                <a:solidFill>
                  <a:srgbClr val="595959"/>
                </a:solidFill>
                <a:latin typeface="ArialMT"/>
              </a:rPr>
              <a:t>Contractor performs the statutory evaluation of a water right or change application</a:t>
            </a:r>
          </a:p>
          <a:p>
            <a:pPr>
              <a:spcBef>
                <a:spcPts val="2250"/>
              </a:spcBef>
            </a:pPr>
            <a:r>
              <a:rPr lang="en-US" b="0" i="0" u="none" strike="noStrike" baseline="0" dirty="0" smtClean="0">
                <a:solidFill>
                  <a:srgbClr val="595959"/>
                </a:solidFill>
                <a:latin typeface="ArialMT"/>
              </a:rPr>
              <a:t>Applicant must reimburse the contractor costs</a:t>
            </a:r>
          </a:p>
          <a:p>
            <a:pPr>
              <a:spcBef>
                <a:spcPts val="2250"/>
              </a:spcBef>
            </a:pPr>
            <a:r>
              <a:rPr lang="en-US" b="0" i="0" u="none" strike="noStrike" baseline="0" dirty="0" smtClean="0">
                <a:solidFill>
                  <a:srgbClr val="595959"/>
                </a:solidFill>
                <a:latin typeface="ArialMT"/>
              </a:rPr>
              <a:t>Ecology retains final decision-making and defends appeals</a:t>
            </a:r>
            <a:endParaRPr lang="en-US" dirty="0"/>
          </a:p>
        </p:txBody>
      </p:sp>
    </p:spTree>
    <p:extLst>
      <p:ext uri="{BB962C8B-B14F-4D97-AF65-F5344CB8AC3E}">
        <p14:creationId xmlns:p14="http://schemas.microsoft.com/office/powerpoint/2010/main" val="1809603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Municipal Water – RCW 90.03.550, 560, </a:t>
            </a:r>
            <a:r>
              <a:rPr lang="en-US" dirty="0" smtClean="0"/>
              <a:t>570 2003</a:t>
            </a:r>
            <a:endParaRPr lang="en-US" dirty="0"/>
          </a:p>
        </p:txBody>
      </p:sp>
      <p:sp>
        <p:nvSpPr>
          <p:cNvPr id="3" name="Content Placeholder 2"/>
          <p:cNvSpPr>
            <a:spLocks noGrp="1"/>
          </p:cNvSpPr>
          <p:nvPr>
            <p:ph idx="1"/>
          </p:nvPr>
        </p:nvSpPr>
        <p:spPr/>
        <p:txBody>
          <a:bodyPr/>
          <a:lstStyle/>
          <a:p>
            <a:pPr>
              <a:spcBef>
                <a:spcPts val="2250"/>
              </a:spcBef>
            </a:pPr>
            <a:r>
              <a:rPr lang="en-US" b="0" i="0" u="none" strike="noStrike" baseline="0" dirty="0" smtClean="0">
                <a:solidFill>
                  <a:srgbClr val="595959"/>
                </a:solidFill>
                <a:latin typeface="ArialMT"/>
              </a:rPr>
              <a:t>Clarified that municipal water suppliers can grow into inchoate water right certificates issued by ECY in the past and that such rights can be changed in various ways to meet emergent needs</a:t>
            </a:r>
          </a:p>
          <a:p>
            <a:pPr>
              <a:spcBef>
                <a:spcPts val="2250"/>
              </a:spcBef>
            </a:pPr>
            <a:r>
              <a:rPr lang="en-US" b="0" i="0" u="none" strike="noStrike" baseline="0" dirty="0" smtClean="0">
                <a:solidFill>
                  <a:srgbClr val="595959"/>
                </a:solidFill>
                <a:latin typeface="ArialMT"/>
              </a:rPr>
              <a:t>Was highly controversial because of no balancing provisions for instream needs</a:t>
            </a:r>
          </a:p>
          <a:p>
            <a:pPr>
              <a:spcBef>
                <a:spcPts val="2250"/>
              </a:spcBef>
            </a:pPr>
            <a:r>
              <a:rPr lang="en-US" b="0" i="0" u="none" strike="noStrike" baseline="0" dirty="0" smtClean="0">
                <a:solidFill>
                  <a:srgbClr val="595959"/>
                </a:solidFill>
                <a:latin typeface="ArialMT"/>
              </a:rPr>
              <a:t>Constitutionality challenged up to the State Supreme Court but upheld there</a:t>
            </a:r>
            <a:endParaRPr lang="en-US" dirty="0"/>
          </a:p>
        </p:txBody>
      </p:sp>
    </p:spTree>
    <p:extLst>
      <p:ext uri="{BB962C8B-B14F-4D97-AF65-F5344CB8AC3E}">
        <p14:creationId xmlns:p14="http://schemas.microsoft.com/office/powerpoint/2010/main" val="655963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River Basin Water </a:t>
            </a:r>
            <a:r>
              <a:rPr lang="en-US" dirty="0" smtClean="0"/>
              <a:t>Supply</a:t>
            </a:r>
            <a:br>
              <a:rPr lang="en-US" dirty="0" smtClean="0"/>
            </a:br>
            <a:r>
              <a:rPr lang="en-US" dirty="0" smtClean="0"/>
              <a:t>2006</a:t>
            </a:r>
            <a:endParaRPr lang="en-US" dirty="0"/>
          </a:p>
        </p:txBody>
      </p:sp>
      <p:sp>
        <p:nvSpPr>
          <p:cNvPr id="3" name="Content Placeholder 2"/>
          <p:cNvSpPr>
            <a:spLocks noGrp="1"/>
          </p:cNvSpPr>
          <p:nvPr>
            <p:ph idx="1"/>
          </p:nvPr>
        </p:nvSpPr>
        <p:spPr>
          <a:xfrm>
            <a:off x="628650" y="1825625"/>
            <a:ext cx="7886700" cy="3978275"/>
          </a:xfrm>
        </p:spPr>
        <p:txBody>
          <a:bodyPr>
            <a:normAutofit/>
          </a:bodyPr>
          <a:lstStyle/>
          <a:p>
            <a:pPr>
              <a:spcBef>
                <a:spcPts val="2250"/>
              </a:spcBef>
            </a:pPr>
            <a:r>
              <a:rPr lang="en-US" b="0" i="0" u="none" strike="noStrike" baseline="0" dirty="0" smtClean="0">
                <a:solidFill>
                  <a:srgbClr val="595959"/>
                </a:solidFill>
                <a:latin typeface="ArialMT"/>
              </a:rPr>
              <a:t>Legislation authorized a water supply development program for the Columbia River (Ch. 90.90 RCW)</a:t>
            </a:r>
          </a:p>
          <a:p>
            <a:pPr>
              <a:spcBef>
                <a:spcPts val="2250"/>
              </a:spcBef>
            </a:pPr>
            <a:r>
              <a:rPr lang="en-US" b="0" i="0" u="none" strike="noStrike" baseline="0" dirty="0" smtClean="0">
                <a:solidFill>
                  <a:srgbClr val="595959"/>
                </a:solidFill>
                <a:latin typeface="ArialMT"/>
              </a:rPr>
              <a:t>Purpose is to improve water available for off-stream and instream uses</a:t>
            </a:r>
          </a:p>
          <a:p>
            <a:pPr>
              <a:spcBef>
                <a:spcPts val="2250"/>
              </a:spcBef>
            </a:pPr>
            <a:r>
              <a:rPr lang="en-US" b="0" i="0" u="none" strike="noStrike" baseline="0" dirty="0" smtClean="0">
                <a:solidFill>
                  <a:srgbClr val="595959"/>
                </a:solidFill>
                <a:latin typeface="ArialMT"/>
              </a:rPr>
              <a:t>Bonds authorized to pay state’s share of studies and projects. Federal matching funds sought where possible</a:t>
            </a:r>
          </a:p>
          <a:p>
            <a:pPr>
              <a:spcBef>
                <a:spcPts val="2250"/>
              </a:spcBef>
            </a:pPr>
            <a:r>
              <a:rPr lang="en-US" b="0" i="0" u="none" strike="noStrike" baseline="0" dirty="0" smtClean="0">
                <a:solidFill>
                  <a:srgbClr val="595959"/>
                </a:solidFill>
                <a:latin typeface="ArialMT"/>
              </a:rPr>
              <a:t>Office of Columbia River within Ecology implements it working with the Bureau</a:t>
            </a:r>
            <a:r>
              <a:rPr lang="en-US" b="0" i="0" u="none" strike="noStrike" dirty="0" smtClean="0">
                <a:solidFill>
                  <a:srgbClr val="595959"/>
                </a:solidFill>
                <a:latin typeface="ArialMT"/>
              </a:rPr>
              <a:t> of </a:t>
            </a:r>
            <a:r>
              <a:rPr lang="en-US" b="0" i="0" u="none" strike="noStrike" baseline="0" dirty="0" smtClean="0">
                <a:solidFill>
                  <a:srgbClr val="595959"/>
                </a:solidFill>
                <a:latin typeface="ArialMT"/>
              </a:rPr>
              <a:t>Reclamation and other agencies and interests</a:t>
            </a:r>
            <a:endParaRPr lang="en-US" dirty="0"/>
          </a:p>
        </p:txBody>
      </p:sp>
    </p:spTree>
    <p:extLst>
      <p:ext uri="{BB962C8B-B14F-4D97-AF65-F5344CB8AC3E}">
        <p14:creationId xmlns:p14="http://schemas.microsoft.com/office/powerpoint/2010/main" val="1719580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River Basin Water Supply (cont.)</a:t>
            </a:r>
            <a:endParaRPr lang="en-US" dirty="0"/>
          </a:p>
        </p:txBody>
      </p:sp>
      <p:sp>
        <p:nvSpPr>
          <p:cNvPr id="3" name="Content Placeholder 2"/>
          <p:cNvSpPr>
            <a:spLocks noGrp="1"/>
          </p:cNvSpPr>
          <p:nvPr>
            <p:ph idx="1"/>
          </p:nvPr>
        </p:nvSpPr>
        <p:spPr/>
        <p:txBody>
          <a:bodyPr>
            <a:normAutofit/>
          </a:bodyPr>
          <a:lstStyle/>
          <a:p>
            <a:pPr>
              <a:lnSpc>
                <a:spcPct val="150000"/>
              </a:lnSpc>
              <a:spcBef>
                <a:spcPts val="2250"/>
              </a:spcBef>
            </a:pPr>
            <a:r>
              <a:rPr lang="en-US" b="0" i="0" u="none" strike="noStrike" baseline="0" dirty="0" smtClean="0">
                <a:solidFill>
                  <a:srgbClr val="595959"/>
                </a:solidFill>
                <a:latin typeface="ArialMT"/>
              </a:rPr>
              <a:t>Ecology working closely with the Bureau of Reclamation to improve and optimize project operations of the Columbia Basin Project and the Yakima Reclamation Project</a:t>
            </a:r>
          </a:p>
          <a:p>
            <a:pPr>
              <a:lnSpc>
                <a:spcPct val="150000"/>
              </a:lnSpc>
              <a:spcBef>
                <a:spcPts val="2250"/>
              </a:spcBef>
            </a:pPr>
            <a:r>
              <a:rPr lang="en-US" b="0" i="0" u="none" strike="noStrike" baseline="0" dirty="0" smtClean="0">
                <a:solidFill>
                  <a:srgbClr val="595959"/>
                </a:solidFill>
                <a:latin typeface="ArialMT"/>
              </a:rPr>
              <a:t>The state has provided much of the up-front funding for studies and assessments done by the Bureau and consultants</a:t>
            </a:r>
            <a:endParaRPr lang="en-US" dirty="0"/>
          </a:p>
        </p:txBody>
      </p:sp>
    </p:spTree>
    <p:extLst>
      <p:ext uri="{BB962C8B-B14F-4D97-AF65-F5344CB8AC3E}">
        <p14:creationId xmlns:p14="http://schemas.microsoft.com/office/powerpoint/2010/main" val="470836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Court Decisions Since 1971</a:t>
            </a:r>
            <a:endParaRPr lang="en-US" dirty="0"/>
          </a:p>
        </p:txBody>
      </p:sp>
      <p:sp>
        <p:nvSpPr>
          <p:cNvPr id="3" name="Content Placeholder 2"/>
          <p:cNvSpPr>
            <a:spLocks noGrp="1"/>
          </p:cNvSpPr>
          <p:nvPr>
            <p:ph idx="1"/>
          </p:nvPr>
        </p:nvSpPr>
        <p:spPr/>
        <p:txBody>
          <a:bodyPr/>
          <a:lstStyle/>
          <a:p>
            <a:pPr marL="0" indent="0">
              <a:spcBef>
                <a:spcPts val="2250"/>
              </a:spcBef>
              <a:buNone/>
            </a:pPr>
            <a:r>
              <a:rPr lang="en-US" b="0" i="0" u="none" strike="noStrike" baseline="0" dirty="0" smtClean="0">
                <a:solidFill>
                  <a:srgbClr val="595959"/>
                </a:solidFill>
                <a:latin typeface="ArialMT"/>
              </a:rPr>
              <a:t>There are dozens - beyond the scope of this presentation. Ecology’s Water Resources web site has links to many.</a:t>
            </a:r>
          </a:p>
          <a:p>
            <a:pPr marL="0" indent="0">
              <a:spcBef>
                <a:spcPts val="2250"/>
              </a:spcBef>
              <a:buNone/>
            </a:pPr>
            <a:r>
              <a:rPr lang="en-US" b="0" i="0" u="none" strike="noStrike" baseline="0" dirty="0" smtClean="0">
                <a:solidFill>
                  <a:srgbClr val="595959"/>
                </a:solidFill>
                <a:latin typeface="ArialMT"/>
              </a:rPr>
              <a:t>Two key decisions relating to instream flows:</a:t>
            </a:r>
          </a:p>
          <a:p>
            <a:pPr lvl="1">
              <a:spcBef>
                <a:spcPts val="2250"/>
              </a:spcBef>
            </a:pPr>
            <a:r>
              <a:rPr lang="en-US" sz="2100" dirty="0">
                <a:solidFill>
                  <a:srgbClr val="595959"/>
                </a:solidFill>
                <a:latin typeface="ArialMT"/>
              </a:rPr>
              <a:t>Northwest Steelhead and Salmon Council et. al. v Ecology, (PCHB 81-148) appealing Ecology’s issuance of a water right with instream flow conditions to the City of Tacoma for its second Green River pipeline.</a:t>
            </a:r>
            <a:endParaRPr lang="en-US" sz="2100" dirty="0"/>
          </a:p>
        </p:txBody>
      </p:sp>
    </p:spTree>
    <p:extLst>
      <p:ext uri="{BB962C8B-B14F-4D97-AF65-F5344CB8AC3E}">
        <p14:creationId xmlns:p14="http://schemas.microsoft.com/office/powerpoint/2010/main" val="3769563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River Case</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The PCHB upheld Ecology’s instream flow conditions which were based on protecting 90 percent of the optimum habitat for Chinook salmon</a:t>
            </a:r>
          </a:p>
          <a:p>
            <a:pPr>
              <a:spcBef>
                <a:spcPts val="2250"/>
              </a:spcBef>
            </a:pPr>
            <a:r>
              <a:rPr lang="en-US" b="0" i="0" u="none" strike="noStrike" baseline="0" dirty="0" smtClean="0">
                <a:solidFill>
                  <a:srgbClr val="595959"/>
                </a:solidFill>
                <a:latin typeface="ArialMT"/>
              </a:rPr>
              <a:t>PCHB also ruled that instream flows at this level are not subject to the maximum net benefits analysis required in the Water Resources Act for allocation of water</a:t>
            </a:r>
          </a:p>
          <a:p>
            <a:pPr>
              <a:spcBef>
                <a:spcPts val="2250"/>
              </a:spcBef>
            </a:pPr>
            <a:r>
              <a:rPr lang="en-US" b="0" i="0" u="none" strike="noStrike" baseline="0" dirty="0" smtClean="0">
                <a:solidFill>
                  <a:srgbClr val="595959"/>
                </a:solidFill>
                <a:latin typeface="ArialMT"/>
              </a:rPr>
              <a:t>Appealed to Superior Court but settled before trial</a:t>
            </a:r>
            <a:endParaRPr lang="en-US" dirty="0"/>
          </a:p>
        </p:txBody>
      </p:sp>
    </p:spTree>
    <p:extLst>
      <p:ext uri="{BB962C8B-B14F-4D97-AF65-F5344CB8AC3E}">
        <p14:creationId xmlns:p14="http://schemas.microsoft.com/office/powerpoint/2010/main" val="420289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10393"/>
            <a:ext cx="7886700" cy="3979580"/>
          </a:xfrm>
        </p:spPr>
        <p:txBody>
          <a:bodyPr>
            <a:normAutofit lnSpcReduction="10000"/>
          </a:bodyPr>
          <a:lstStyle/>
          <a:p>
            <a:pPr marL="0" indent="0">
              <a:buNone/>
            </a:pPr>
            <a:r>
              <a:rPr lang="en-US" b="1" i="0" u="none" strike="noStrike" baseline="0" dirty="0" smtClean="0">
                <a:solidFill>
                  <a:schemeClr val="accent1">
                    <a:lumMod val="50000"/>
                  </a:schemeClr>
                </a:solidFill>
                <a:latin typeface="Arial-BoldMT"/>
              </a:rPr>
              <a:t>Water Resources Act of 1971 - Chapter 90.54 RCW</a:t>
            </a:r>
          </a:p>
          <a:p>
            <a:pPr lvl="1">
              <a:spcBef>
                <a:spcPts val="2250"/>
              </a:spcBef>
            </a:pPr>
            <a:r>
              <a:rPr lang="en-US" sz="2100" dirty="0">
                <a:solidFill>
                  <a:srgbClr val="595959"/>
                </a:solidFill>
                <a:latin typeface="ArialMT"/>
              </a:rPr>
              <a:t>A major reform of the water code focused on planning</a:t>
            </a:r>
          </a:p>
          <a:p>
            <a:pPr lvl="1">
              <a:spcBef>
                <a:spcPts val="2250"/>
              </a:spcBef>
            </a:pPr>
            <a:r>
              <a:rPr lang="en-US" sz="2100" dirty="0">
                <a:solidFill>
                  <a:srgbClr val="595959"/>
                </a:solidFill>
                <a:latin typeface="ArialMT"/>
              </a:rPr>
              <a:t>Summary: get smart, engage the public, develop plans and programs, adopt rules, implement them</a:t>
            </a:r>
          </a:p>
          <a:p>
            <a:pPr lvl="1">
              <a:spcBef>
                <a:spcPts val="2250"/>
              </a:spcBef>
            </a:pPr>
            <a:r>
              <a:rPr lang="en-US" sz="2100" dirty="0">
                <a:solidFill>
                  <a:srgbClr val="595959"/>
                </a:solidFill>
                <a:latin typeface="ArialMT"/>
              </a:rPr>
              <a:t>Stated a set of fundamentals (broad policies) for water management</a:t>
            </a:r>
          </a:p>
          <a:p>
            <a:pPr lvl="1">
              <a:spcBef>
                <a:spcPts val="2250"/>
              </a:spcBef>
            </a:pPr>
            <a:r>
              <a:rPr lang="en-US" sz="2100" dirty="0">
                <a:solidFill>
                  <a:srgbClr val="595959"/>
                </a:solidFill>
                <a:latin typeface="ArialMT"/>
              </a:rPr>
              <a:t>Elevated the status of instream flows among competing water uses going forward</a:t>
            </a:r>
          </a:p>
          <a:p>
            <a:pPr lvl="1">
              <a:spcBef>
                <a:spcPts val="2250"/>
              </a:spcBef>
            </a:pPr>
            <a:r>
              <a:rPr lang="en-US" sz="2100" dirty="0">
                <a:solidFill>
                  <a:srgbClr val="595959"/>
                </a:solidFill>
                <a:latin typeface="ArialMT"/>
              </a:rPr>
              <a:t>Set up some new ambiguities that are still reverberating</a:t>
            </a:r>
            <a:endParaRPr lang="en-US" sz="2100" dirty="0"/>
          </a:p>
        </p:txBody>
      </p:sp>
    </p:spTree>
    <p:extLst>
      <p:ext uri="{BB962C8B-B14F-4D97-AF65-F5344CB8AC3E}">
        <p14:creationId xmlns:p14="http://schemas.microsoft.com/office/powerpoint/2010/main" val="2640332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Elkhorn Case (Ecology v Jefferson County </a:t>
            </a:r>
            <a:r>
              <a:rPr lang="en-US" dirty="0" smtClean="0"/>
              <a:t>PUD)</a:t>
            </a:r>
            <a:endParaRPr lang="en-US"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The State Supreme Court and then the Federal Supreme Court both upheld ECY’s conditioning of a water quality certification for a hydropower project with instream flows</a:t>
            </a:r>
          </a:p>
          <a:p>
            <a:pPr>
              <a:spcBef>
                <a:spcPts val="2250"/>
              </a:spcBef>
            </a:pPr>
            <a:r>
              <a:rPr lang="en-US" b="0" i="0" u="none" strike="noStrike" baseline="0" dirty="0" smtClean="0">
                <a:solidFill>
                  <a:srgbClr val="595959"/>
                </a:solidFill>
                <a:latin typeface="ArialMT"/>
              </a:rPr>
              <a:t>Even though the flows were based on preserving the “optimum” fish habitat conditions on the pristine </a:t>
            </a:r>
            <a:r>
              <a:rPr lang="en-US" b="0" i="0" u="none" strike="noStrike" baseline="0" dirty="0" err="1" smtClean="0">
                <a:solidFill>
                  <a:srgbClr val="595959"/>
                </a:solidFill>
                <a:latin typeface="ArialMT"/>
              </a:rPr>
              <a:t>Dosewallips</a:t>
            </a:r>
            <a:r>
              <a:rPr lang="en-US" b="0" i="0" u="none" strike="noStrike" baseline="0" dirty="0" smtClean="0">
                <a:solidFill>
                  <a:srgbClr val="595959"/>
                </a:solidFill>
                <a:latin typeface="ArialMT"/>
              </a:rPr>
              <a:t> River, the department did not exceed it authority</a:t>
            </a:r>
          </a:p>
          <a:p>
            <a:pPr>
              <a:spcBef>
                <a:spcPts val="2250"/>
              </a:spcBef>
            </a:pPr>
            <a:r>
              <a:rPr lang="en-US" b="0" i="0" u="none" strike="noStrike" baseline="0" dirty="0" smtClean="0">
                <a:solidFill>
                  <a:srgbClr val="595959"/>
                </a:solidFill>
                <a:latin typeface="ArialMT"/>
              </a:rPr>
              <a:t>Provides states with a strong tool for conditioning hydropower development which is largely federally preempted</a:t>
            </a:r>
            <a:endParaRPr lang="en-US" dirty="0"/>
          </a:p>
        </p:txBody>
      </p:sp>
    </p:spTree>
    <p:extLst>
      <p:ext uri="{BB962C8B-B14F-4D97-AF65-F5344CB8AC3E}">
        <p14:creationId xmlns:p14="http://schemas.microsoft.com/office/powerpoint/2010/main" val="39526337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Themes Over 4.5 Decades </a:t>
            </a:r>
            <a:br>
              <a:rPr lang="en-US" dirty="0" smtClean="0"/>
            </a:br>
            <a:r>
              <a:rPr lang="en-US" sz="2100" dirty="0"/>
              <a:t>(Since the Water Resources Act)</a:t>
            </a:r>
            <a:endParaRPr lang="en-US" sz="2100" dirty="0"/>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Water law can flex to meet emergent societal needs</a:t>
            </a:r>
          </a:p>
          <a:p>
            <a:pPr>
              <a:spcBef>
                <a:spcPts val="2250"/>
              </a:spcBef>
            </a:pPr>
            <a:r>
              <a:rPr lang="en-US" b="0" i="0" u="none" strike="noStrike" baseline="0" dirty="0" smtClean="0">
                <a:solidFill>
                  <a:srgbClr val="595959"/>
                </a:solidFill>
                <a:latin typeface="ArialMT"/>
              </a:rPr>
              <a:t>A moderate level of instream flow protection has been achieved for most anadromous fish producing streams</a:t>
            </a:r>
          </a:p>
          <a:p>
            <a:pPr>
              <a:spcBef>
                <a:spcPts val="2250"/>
              </a:spcBef>
            </a:pPr>
            <a:r>
              <a:rPr lang="en-US" b="0" i="0" u="none" strike="noStrike" baseline="0" dirty="0" smtClean="0">
                <a:solidFill>
                  <a:srgbClr val="595959"/>
                </a:solidFill>
                <a:latin typeface="ArialMT"/>
              </a:rPr>
              <a:t>Means are now in place for restoring flows on streams over time (trust water rights)</a:t>
            </a:r>
          </a:p>
          <a:p>
            <a:pPr>
              <a:spcBef>
                <a:spcPts val="2250"/>
              </a:spcBef>
            </a:pPr>
            <a:r>
              <a:rPr lang="en-US" b="0" i="0" u="none" strike="noStrike" baseline="0" dirty="0" smtClean="0">
                <a:solidFill>
                  <a:srgbClr val="595959"/>
                </a:solidFill>
                <a:latin typeface="ArialMT"/>
              </a:rPr>
              <a:t>Devolution of some authority from the state to the local level (GWMA, Watershed Planning, Conservancy Boards, GMA water provisions)</a:t>
            </a:r>
            <a:endParaRPr lang="en-US" dirty="0"/>
          </a:p>
        </p:txBody>
      </p:sp>
    </p:spTree>
    <p:extLst>
      <p:ext uri="{BB962C8B-B14F-4D97-AF65-F5344CB8AC3E}">
        <p14:creationId xmlns:p14="http://schemas.microsoft.com/office/powerpoint/2010/main" val="1870727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32297"/>
            <a:ext cx="7894865" cy="994172"/>
          </a:xfrm>
        </p:spPr>
        <p:txBody>
          <a:bodyPr>
            <a:normAutofit/>
          </a:bodyPr>
          <a:lstStyle/>
          <a:p>
            <a:r>
              <a:rPr lang="en-US" sz="2100" b="1" dirty="0">
                <a:solidFill>
                  <a:schemeClr val="accent1">
                    <a:lumMod val="50000"/>
                  </a:schemeClr>
                </a:solidFill>
                <a:latin typeface="Arial-BoldMT"/>
              </a:rPr>
              <a:t>Water Resources Act (cont</a:t>
            </a:r>
            <a:r>
              <a:rPr lang="en-US" sz="2100" b="1" dirty="0" smtClean="0">
                <a:solidFill>
                  <a:schemeClr val="accent1">
                    <a:lumMod val="50000"/>
                  </a:schemeClr>
                </a:solidFill>
                <a:latin typeface="Arial-BoldMT"/>
              </a:rPr>
              <a:t>.)</a:t>
            </a:r>
            <a:br>
              <a:rPr lang="en-US" sz="2100" b="1" dirty="0" smtClean="0">
                <a:solidFill>
                  <a:schemeClr val="accent1">
                    <a:lumMod val="50000"/>
                  </a:schemeClr>
                </a:solidFill>
                <a:latin typeface="Arial-BoldMT"/>
              </a:rPr>
            </a:br>
            <a:endParaRPr lang="en-US" sz="2100" b="1" dirty="0">
              <a:solidFill>
                <a:schemeClr val="accent1">
                  <a:lumMod val="50000"/>
                </a:schemeClr>
              </a:solidFill>
              <a:latin typeface="Arial-BoldMT"/>
            </a:endParaRPr>
          </a:p>
        </p:txBody>
      </p:sp>
      <p:sp>
        <p:nvSpPr>
          <p:cNvPr id="3" name="Content Placeholder 2"/>
          <p:cNvSpPr>
            <a:spLocks noGrp="1"/>
          </p:cNvSpPr>
          <p:nvPr>
            <p:ph idx="1"/>
          </p:nvPr>
        </p:nvSpPr>
        <p:spPr/>
        <p:txBody>
          <a:bodyPr>
            <a:normAutofit/>
          </a:bodyPr>
          <a:lstStyle/>
          <a:p>
            <a:pPr marL="0" indent="0">
              <a:buNone/>
            </a:pPr>
            <a:r>
              <a:rPr lang="en-US" b="0" i="0" u="none" strike="noStrike" baseline="0" dirty="0" smtClean="0">
                <a:solidFill>
                  <a:srgbClr val="595959"/>
                </a:solidFill>
                <a:latin typeface="ArialMT"/>
              </a:rPr>
              <a:t>Water Resource fundamentals enumerated including:</a:t>
            </a:r>
          </a:p>
          <a:p>
            <a:pPr lvl="1">
              <a:spcBef>
                <a:spcPts val="2250"/>
              </a:spcBef>
            </a:pPr>
            <a:r>
              <a:rPr lang="en-US" sz="2100" dirty="0">
                <a:solidFill>
                  <a:srgbClr val="595959"/>
                </a:solidFill>
                <a:latin typeface="ArialMT"/>
              </a:rPr>
              <a:t>Various uses declared to be “beneficial”</a:t>
            </a:r>
          </a:p>
          <a:p>
            <a:pPr lvl="1">
              <a:spcBef>
                <a:spcPts val="2250"/>
              </a:spcBef>
            </a:pPr>
            <a:r>
              <a:rPr lang="en-US" sz="2100" dirty="0">
                <a:solidFill>
                  <a:srgbClr val="595959"/>
                </a:solidFill>
                <a:latin typeface="ArialMT"/>
              </a:rPr>
              <a:t>Allocate water to achieve “maximum net benefits”</a:t>
            </a:r>
          </a:p>
          <a:p>
            <a:pPr lvl="1">
              <a:spcBef>
                <a:spcPts val="2250"/>
              </a:spcBef>
            </a:pPr>
            <a:r>
              <a:rPr lang="en-US" sz="2100" dirty="0">
                <a:solidFill>
                  <a:srgbClr val="595959"/>
                </a:solidFill>
                <a:latin typeface="ArialMT"/>
              </a:rPr>
              <a:t>Perennial streams shall be retained with “base flows” for “preservation” of instream values</a:t>
            </a:r>
          </a:p>
          <a:p>
            <a:pPr lvl="1">
              <a:spcBef>
                <a:spcPts val="2250"/>
              </a:spcBef>
            </a:pPr>
            <a:r>
              <a:rPr lang="en-US" sz="2100" dirty="0">
                <a:solidFill>
                  <a:srgbClr val="595959"/>
                </a:solidFill>
                <a:latin typeface="ArialMT"/>
              </a:rPr>
              <a:t>Withdrawals in conflict with flows allowed only where “overriding considerations of the public interest” will be served</a:t>
            </a:r>
            <a:endParaRPr lang="en-US" sz="2100" dirty="0"/>
          </a:p>
        </p:txBody>
      </p:sp>
    </p:spTree>
    <p:extLst>
      <p:ext uri="{BB962C8B-B14F-4D97-AF65-F5344CB8AC3E}">
        <p14:creationId xmlns:p14="http://schemas.microsoft.com/office/powerpoint/2010/main" val="286639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100" b="1" dirty="0">
                <a:solidFill>
                  <a:schemeClr val="accent1">
                    <a:lumMod val="50000"/>
                  </a:schemeClr>
                </a:solidFill>
                <a:latin typeface="Arial-BoldMT"/>
              </a:rPr>
              <a:t>Water Resources Act Fundamentals (cont.)</a:t>
            </a:r>
          </a:p>
        </p:txBody>
      </p:sp>
      <p:sp>
        <p:nvSpPr>
          <p:cNvPr id="3" name="Content Placeholder 2"/>
          <p:cNvSpPr>
            <a:spLocks noGrp="1"/>
          </p:cNvSpPr>
          <p:nvPr>
            <p:ph idx="1"/>
          </p:nvPr>
        </p:nvSpPr>
        <p:spPr>
          <a:xfrm>
            <a:off x="628650" y="2032907"/>
            <a:ext cx="7886700" cy="3457065"/>
          </a:xfrm>
        </p:spPr>
        <p:txBody>
          <a:bodyPr>
            <a:normAutofit/>
          </a:bodyPr>
          <a:lstStyle/>
          <a:p>
            <a:pPr lvl="1">
              <a:spcBef>
                <a:spcPts val="2250"/>
              </a:spcBef>
            </a:pPr>
            <a:r>
              <a:rPr lang="en-US" sz="2100" dirty="0">
                <a:solidFill>
                  <a:srgbClr val="595959"/>
                </a:solidFill>
                <a:latin typeface="ArialMT"/>
              </a:rPr>
              <a:t>Multipurpose storage projects shall be high priority.  Multipurpose higher priority than single purpose</a:t>
            </a:r>
          </a:p>
          <a:p>
            <a:pPr lvl="1">
              <a:spcBef>
                <a:spcPts val="2250"/>
              </a:spcBef>
            </a:pPr>
            <a:r>
              <a:rPr lang="en-US" sz="2100" dirty="0">
                <a:solidFill>
                  <a:srgbClr val="595959"/>
                </a:solidFill>
                <a:latin typeface="ArialMT"/>
              </a:rPr>
              <a:t>Water supplies for domestic use shall be preserved. Supply systems serving the general public/regional areas preferred</a:t>
            </a:r>
          </a:p>
          <a:p>
            <a:pPr lvl="1">
              <a:spcBef>
                <a:spcPts val="2250"/>
              </a:spcBef>
            </a:pPr>
            <a:r>
              <a:rPr lang="en-US" sz="2100" dirty="0">
                <a:solidFill>
                  <a:srgbClr val="595959"/>
                </a:solidFill>
                <a:latin typeface="ArialMT"/>
              </a:rPr>
              <a:t>Conservation, efficiency, water reuse encouraged</a:t>
            </a:r>
          </a:p>
          <a:p>
            <a:pPr lvl="1">
              <a:spcBef>
                <a:spcPts val="2250"/>
              </a:spcBef>
            </a:pPr>
            <a:r>
              <a:rPr lang="en-US" sz="2100" dirty="0">
                <a:solidFill>
                  <a:srgbClr val="595959"/>
                </a:solidFill>
                <a:latin typeface="ArialMT"/>
              </a:rPr>
              <a:t>Full recognition for the natural interrelationship between surface and groundwaters</a:t>
            </a:r>
            <a:endParaRPr lang="en-US" sz="2100" dirty="0"/>
          </a:p>
        </p:txBody>
      </p:sp>
    </p:spTree>
    <p:extLst>
      <p:ext uri="{BB962C8B-B14F-4D97-AF65-F5344CB8AC3E}">
        <p14:creationId xmlns:p14="http://schemas.microsoft.com/office/powerpoint/2010/main" val="195828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spcBef>
                <a:spcPts val="2250"/>
              </a:spcBef>
            </a:pPr>
            <a:r>
              <a:rPr lang="en-US" sz="2100" dirty="0">
                <a:solidFill>
                  <a:srgbClr val="595959"/>
                </a:solidFill>
                <a:latin typeface="ArialMT"/>
              </a:rPr>
              <a:t>Expressions of the public interest to be sought at all stages of water planning and allocation</a:t>
            </a:r>
          </a:p>
          <a:p>
            <a:pPr lvl="1">
              <a:spcBef>
                <a:spcPts val="2250"/>
              </a:spcBef>
            </a:pPr>
            <a:r>
              <a:rPr lang="en-US" sz="2100" dirty="0">
                <a:solidFill>
                  <a:srgbClr val="595959"/>
                </a:solidFill>
                <a:latin typeface="ArialMT"/>
              </a:rPr>
              <a:t>Various types of water management programs are deemed to be in the public interest</a:t>
            </a:r>
            <a:endParaRPr lang="en-US" sz="2100" dirty="0"/>
          </a:p>
        </p:txBody>
      </p:sp>
      <p:sp>
        <p:nvSpPr>
          <p:cNvPr id="4" name="Title 1"/>
          <p:cNvSpPr txBox="1">
            <a:spLocks/>
          </p:cNvSpPr>
          <p:nvPr/>
        </p:nvSpPr>
        <p:spPr>
          <a:xfrm>
            <a:off x="628650" y="831453"/>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100" b="1" dirty="0">
                <a:solidFill>
                  <a:schemeClr val="accent1">
                    <a:lumMod val="50000"/>
                  </a:schemeClr>
                </a:solidFill>
                <a:latin typeface="Arial-BoldMT"/>
              </a:rPr>
              <a:t>Water Resources Act Fundamentals (cont.)</a:t>
            </a:r>
            <a:endParaRPr lang="en-US" sz="2100" b="1" dirty="0">
              <a:solidFill>
                <a:schemeClr val="accent1">
                  <a:lumMod val="50000"/>
                </a:schemeClr>
              </a:solidFill>
              <a:latin typeface="Arial-BoldMT"/>
            </a:endParaRPr>
          </a:p>
        </p:txBody>
      </p:sp>
    </p:spTree>
    <p:extLst>
      <p:ext uri="{BB962C8B-B14F-4D97-AF65-F5344CB8AC3E}">
        <p14:creationId xmlns:p14="http://schemas.microsoft.com/office/powerpoint/2010/main" val="217272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100" b="1" dirty="0">
                <a:solidFill>
                  <a:schemeClr val="accent1">
                    <a:lumMod val="50000"/>
                  </a:schemeClr>
                </a:solidFill>
                <a:latin typeface="Arial-BoldMT"/>
              </a:rPr>
              <a:t>Water Resources Act – Other Key Provisions</a:t>
            </a:r>
          </a:p>
        </p:txBody>
      </p:sp>
      <p:sp>
        <p:nvSpPr>
          <p:cNvPr id="3" name="Content Placeholder 2"/>
          <p:cNvSpPr>
            <a:spLocks noGrp="1"/>
          </p:cNvSpPr>
          <p:nvPr>
            <p:ph idx="1"/>
          </p:nvPr>
        </p:nvSpPr>
        <p:spPr/>
        <p:txBody>
          <a:bodyPr>
            <a:normAutofit/>
          </a:bodyPr>
          <a:lstStyle/>
          <a:p>
            <a:pPr>
              <a:spcBef>
                <a:spcPts val="2250"/>
              </a:spcBef>
            </a:pPr>
            <a:r>
              <a:rPr lang="en-US" b="0" i="0" u="none" strike="noStrike" baseline="0" dirty="0" smtClean="0">
                <a:solidFill>
                  <a:srgbClr val="595959"/>
                </a:solidFill>
                <a:latin typeface="ArialMT"/>
              </a:rPr>
              <a:t>Ecology may reserve water for future use (by rule)</a:t>
            </a:r>
          </a:p>
          <a:p>
            <a:pPr>
              <a:spcBef>
                <a:spcPts val="2250"/>
              </a:spcBef>
            </a:pPr>
            <a:r>
              <a:rPr lang="en-US" b="0" i="0" u="none" strike="noStrike" baseline="0" dirty="0" smtClean="0">
                <a:solidFill>
                  <a:srgbClr val="595959"/>
                </a:solidFill>
                <a:latin typeface="ArialMT"/>
              </a:rPr>
              <a:t>Ecology may withdraw water from appropriation pending the collection of data and information to support sound decisions</a:t>
            </a:r>
          </a:p>
          <a:p>
            <a:pPr>
              <a:spcBef>
                <a:spcPts val="2250"/>
              </a:spcBef>
            </a:pPr>
            <a:r>
              <a:rPr lang="en-US" b="0" i="0" u="none" strike="noStrike" baseline="0" dirty="0" smtClean="0">
                <a:solidFill>
                  <a:srgbClr val="595959"/>
                </a:solidFill>
                <a:latin typeface="ArialMT"/>
              </a:rPr>
              <a:t>Ecology to adopt/modify rules to establish a “comprehensive state water resources program”</a:t>
            </a:r>
          </a:p>
          <a:p>
            <a:pPr>
              <a:spcBef>
                <a:spcPts val="2250"/>
              </a:spcBef>
            </a:pPr>
            <a:r>
              <a:rPr lang="en-US" b="0" i="0" u="none" strike="noStrike" baseline="0" dirty="0" smtClean="0">
                <a:solidFill>
                  <a:srgbClr val="595959"/>
                </a:solidFill>
                <a:latin typeface="ArialMT"/>
              </a:rPr>
              <a:t>Ecology may develop the program in regional segments or to address specific problems</a:t>
            </a:r>
            <a:endParaRPr lang="en-US" dirty="0"/>
          </a:p>
        </p:txBody>
      </p:sp>
    </p:spTree>
    <p:extLst>
      <p:ext uri="{BB962C8B-B14F-4D97-AF65-F5344CB8AC3E}">
        <p14:creationId xmlns:p14="http://schemas.microsoft.com/office/powerpoint/2010/main" val="417636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100" b="1" dirty="0">
                <a:solidFill>
                  <a:schemeClr val="accent1">
                    <a:lumMod val="50000"/>
                  </a:schemeClr>
                </a:solidFill>
                <a:latin typeface="Arial-BoldMT"/>
              </a:rPr>
              <a:t>Water Resources Act – Other Key Provisions</a:t>
            </a:r>
          </a:p>
        </p:txBody>
      </p:sp>
      <p:sp>
        <p:nvSpPr>
          <p:cNvPr id="3" name="Content Placeholder 2"/>
          <p:cNvSpPr>
            <a:spLocks noGrp="1"/>
          </p:cNvSpPr>
          <p:nvPr>
            <p:ph idx="1"/>
          </p:nvPr>
        </p:nvSpPr>
        <p:spPr/>
        <p:txBody>
          <a:bodyPr/>
          <a:lstStyle/>
          <a:p>
            <a:pPr>
              <a:spcBef>
                <a:spcPts val="2250"/>
              </a:spcBef>
            </a:pPr>
            <a:r>
              <a:rPr lang="en-US" b="0" i="0" u="none" strike="noStrike" baseline="0" dirty="0" smtClean="0">
                <a:solidFill>
                  <a:srgbClr val="595959"/>
                </a:solidFill>
                <a:latin typeface="ArialMT"/>
              </a:rPr>
              <a:t>The state shall vigorously represent its interests before federal and interstate agencies</a:t>
            </a:r>
          </a:p>
          <a:p>
            <a:pPr>
              <a:spcBef>
                <a:spcPts val="2250"/>
              </a:spcBef>
            </a:pPr>
            <a:r>
              <a:rPr lang="en-US" b="0" i="0" u="none" strike="noStrike" baseline="0" dirty="0" smtClean="0">
                <a:solidFill>
                  <a:srgbClr val="595959"/>
                </a:solidFill>
                <a:latin typeface="ArialMT"/>
              </a:rPr>
              <a:t>Water use efficiency and conservation policies (added in 1989)</a:t>
            </a:r>
          </a:p>
          <a:p>
            <a:pPr>
              <a:spcBef>
                <a:spcPts val="2250"/>
              </a:spcBef>
            </a:pPr>
            <a:r>
              <a:rPr lang="en-US" b="0" i="0" u="none" strike="noStrike" baseline="0" dirty="0" smtClean="0">
                <a:solidFill>
                  <a:srgbClr val="595959"/>
                </a:solidFill>
                <a:latin typeface="ArialMT"/>
              </a:rPr>
              <a:t>State and local agencies shall be consistent with the Water Resources Act</a:t>
            </a:r>
            <a:endParaRPr lang="en-US" dirty="0"/>
          </a:p>
        </p:txBody>
      </p:sp>
    </p:spTree>
    <p:extLst>
      <p:ext uri="{BB962C8B-B14F-4D97-AF65-F5344CB8AC3E}">
        <p14:creationId xmlns:p14="http://schemas.microsoft.com/office/powerpoint/2010/main" val="1954249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2456</Words>
  <Application>Microsoft Office PowerPoint</Application>
  <PresentationFormat>On-screen Show (4:3)</PresentationFormat>
  <Paragraphs>191</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Arial-BoldMT</vt:lpstr>
      <vt:lpstr>ArialMT</vt:lpstr>
      <vt:lpstr>Calibri</vt:lpstr>
      <vt:lpstr>Calibri Light</vt:lpstr>
      <vt:lpstr>Office Theme</vt:lpstr>
      <vt:lpstr>Water Management and Instream flows after 1971</vt:lpstr>
      <vt:lpstr>Instream Flow Statutes</vt:lpstr>
      <vt:lpstr>Instream Flow Statutes (cont.)</vt:lpstr>
      <vt:lpstr>PowerPoint Presentation</vt:lpstr>
      <vt:lpstr>Water Resources Act (cont.) </vt:lpstr>
      <vt:lpstr>Water Resources Act Fundamentals (cont.)</vt:lpstr>
      <vt:lpstr>PowerPoint Presentation</vt:lpstr>
      <vt:lpstr>Water Resources Act – Other Key Provisions</vt:lpstr>
      <vt:lpstr>Water Resources Act – Other Key Provisions</vt:lpstr>
      <vt:lpstr>Water Resources Act – Other Key Provisions</vt:lpstr>
      <vt:lpstr>Implementation of Instream Flow Laws</vt:lpstr>
      <vt:lpstr>Water Resources Program Rules (cont.)</vt:lpstr>
      <vt:lpstr>Water Resources Program Implementation</vt:lpstr>
      <vt:lpstr>Water Resources Program Implementation</vt:lpstr>
      <vt:lpstr>Water Resources Program Implementation</vt:lpstr>
      <vt:lpstr>Water Resources Program Implementation</vt:lpstr>
      <vt:lpstr>Recent Instream Flow Rules – Since 2000</vt:lpstr>
      <vt:lpstr>The 14 Year Instream Flow Hiatus:  1986-2000</vt:lpstr>
      <vt:lpstr>The Hiatus (cont.)</vt:lpstr>
      <vt:lpstr>Joint Select Committee</vt:lpstr>
      <vt:lpstr>JSC Results</vt:lpstr>
      <vt:lpstr>JSC Ends</vt:lpstr>
      <vt:lpstr>Chelan Agreement on Water Resources</vt:lpstr>
      <vt:lpstr>Chelan Agreement (cont.)</vt:lpstr>
      <vt:lpstr>Trust Water Rights Legislation</vt:lpstr>
      <vt:lpstr>Growth Management Act Water Provisions 1990</vt:lpstr>
      <vt:lpstr>Columbia and Snake River Withdrawals</vt:lpstr>
      <vt:lpstr>Columbia and Snake River Withdrawals (cont.)</vt:lpstr>
      <vt:lpstr>Yakima Basin Enhancement Project</vt:lpstr>
      <vt:lpstr>Yakima Basin Enhancement Project (cont.)</vt:lpstr>
      <vt:lpstr>Watershed Planning Act - 1997</vt:lpstr>
      <vt:lpstr>Watershed Planning Act (the end)</vt:lpstr>
      <vt:lpstr>Water Conservancy Boards Ch. 90.80 RCW, 1997</vt:lpstr>
      <vt:lpstr>Cost Reimbursement – RCW 90.03.265  2000</vt:lpstr>
      <vt:lpstr>Municipal Water – RCW 90.03.550, 560, 570 2003</vt:lpstr>
      <vt:lpstr>Columbia River Basin Water Supply 2006</vt:lpstr>
      <vt:lpstr>Columbia River Basin Water Supply (cont.)</vt:lpstr>
      <vt:lpstr>Key Court Decisions Since 1971</vt:lpstr>
      <vt:lpstr>Green River Case</vt:lpstr>
      <vt:lpstr>Elkhorn Case (Ecology v Jefferson County PUD)</vt:lpstr>
      <vt:lpstr>Big Themes Over 4.5 Decades  (Since the Water Resources Act)</vt:lpstr>
    </vt:vector>
  </TitlesOfParts>
  <Company>WA Department of Ecology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Management and Instream flows after 1971</dc:title>
  <dc:creator>Inman, Rebecca (ECY)</dc:creator>
  <cp:lastModifiedBy>Anderson, Barb (ECY)</cp:lastModifiedBy>
  <cp:revision>17</cp:revision>
  <dcterms:created xsi:type="dcterms:W3CDTF">2017-10-02T19:02:26Z</dcterms:created>
  <dcterms:modified xsi:type="dcterms:W3CDTF">2017-10-02T22:36:43Z</dcterms:modified>
</cp:coreProperties>
</file>